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 id="2147483698" r:id="rId6"/>
  </p:sldMasterIdLst>
  <p:notesMasterIdLst>
    <p:notesMasterId r:id="rId51"/>
  </p:notesMasterIdLst>
  <p:sldIdLst>
    <p:sldId id="257" r:id="rId7"/>
    <p:sldId id="261" r:id="rId8"/>
    <p:sldId id="471" r:id="rId9"/>
    <p:sldId id="470" r:id="rId10"/>
    <p:sldId id="414" r:id="rId11"/>
    <p:sldId id="370" r:id="rId12"/>
    <p:sldId id="473" r:id="rId13"/>
    <p:sldId id="259" r:id="rId14"/>
    <p:sldId id="265" r:id="rId15"/>
    <p:sldId id="266" r:id="rId16"/>
    <p:sldId id="270" r:id="rId17"/>
    <p:sldId id="658" r:id="rId18"/>
    <p:sldId id="657" r:id="rId19"/>
    <p:sldId id="563" r:id="rId20"/>
    <p:sldId id="273" r:id="rId21"/>
    <p:sldId id="564" r:id="rId22"/>
    <p:sldId id="280" r:id="rId23"/>
    <p:sldId id="283" r:id="rId24"/>
    <p:sldId id="284" r:id="rId25"/>
    <p:sldId id="565" r:id="rId26"/>
    <p:sldId id="285" r:id="rId27"/>
    <p:sldId id="288" r:id="rId28"/>
    <p:sldId id="289" r:id="rId29"/>
    <p:sldId id="566" r:id="rId30"/>
    <p:sldId id="567" r:id="rId31"/>
    <p:sldId id="291" r:id="rId32"/>
    <p:sldId id="568" r:id="rId33"/>
    <p:sldId id="293" r:id="rId34"/>
    <p:sldId id="570" r:id="rId35"/>
    <p:sldId id="296" r:id="rId36"/>
    <p:sldId id="650" r:id="rId37"/>
    <p:sldId id="301" r:id="rId38"/>
    <p:sldId id="651" r:id="rId39"/>
    <p:sldId id="302" r:id="rId40"/>
    <p:sldId id="303" r:id="rId41"/>
    <p:sldId id="601" r:id="rId42"/>
    <p:sldId id="599" r:id="rId43"/>
    <p:sldId id="562" r:id="rId44"/>
    <p:sldId id="602" r:id="rId45"/>
    <p:sldId id="656" r:id="rId46"/>
    <p:sldId id="534" r:id="rId47"/>
    <p:sldId id="309" r:id="rId48"/>
    <p:sldId id="552" r:id="rId49"/>
    <p:sldId id="47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023" autoAdjust="0"/>
  </p:normalViewPr>
  <p:slideViewPr>
    <p:cSldViewPr snapToGrid="0">
      <p:cViewPr varScale="1">
        <p:scale>
          <a:sx n="55" d="100"/>
          <a:sy n="55" d="100"/>
        </p:scale>
        <p:origin x="10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63FBF-B9C5-48FD-971B-1C3E6F2F3149}" type="datetimeFigureOut">
              <a:rPr lang="en-US" smtClean="0"/>
              <a:t>10/15/2025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03D9B-DC7D-4D5D-847E-37F3C6C40E8F}" type="slidenum">
              <a:rPr lang="en-US" smtClean="0"/>
              <a:t>‹#›</a:t>
            </a:fld>
            <a:endParaRPr lang="en-US" dirty="0"/>
          </a:p>
        </p:txBody>
      </p:sp>
    </p:spTree>
    <p:extLst>
      <p:ext uri="{BB962C8B-B14F-4D97-AF65-F5344CB8AC3E}">
        <p14:creationId xmlns:p14="http://schemas.microsoft.com/office/powerpoint/2010/main" val="36883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6037C21-A6C9-C49E-8177-B9C2A2A91C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9300" indent="-287338">
              <a:defRPr sz="2400" baseline="-25000">
                <a:solidFill>
                  <a:schemeClr val="tx1"/>
                </a:solidFill>
                <a:latin typeface="Arial" panose="020B0604020202020204" pitchFamily="34" charset="0"/>
                <a:ea typeface="ＭＳ Ｐゴシック" panose="020B0600070205080204" pitchFamily="34" charset="-128"/>
              </a:defRPr>
            </a:lvl2pPr>
            <a:lvl3pPr marL="1154113" indent="-228600">
              <a:defRPr sz="2400" baseline="-25000">
                <a:solidFill>
                  <a:schemeClr val="tx1"/>
                </a:solidFill>
                <a:latin typeface="Arial" panose="020B0604020202020204" pitchFamily="34" charset="0"/>
                <a:ea typeface="ＭＳ Ｐゴシック" panose="020B0600070205080204" pitchFamily="34" charset="-128"/>
              </a:defRPr>
            </a:lvl3pPr>
            <a:lvl4pPr marL="1617663" indent="-228600">
              <a:defRPr sz="2400" baseline="-25000">
                <a:solidFill>
                  <a:schemeClr val="tx1"/>
                </a:solidFill>
                <a:latin typeface="Arial" panose="020B0604020202020204" pitchFamily="34" charset="0"/>
                <a:ea typeface="ＭＳ Ｐゴシック" panose="020B0600070205080204" pitchFamily="34" charset="-128"/>
              </a:defRPr>
            </a:lvl4pPr>
            <a:lvl5pPr marL="2079625" indent="-228600">
              <a:defRPr sz="2400" baseline="-25000">
                <a:solidFill>
                  <a:schemeClr val="tx1"/>
                </a:solidFill>
                <a:latin typeface="Arial" panose="020B0604020202020204" pitchFamily="34" charset="0"/>
                <a:ea typeface="ＭＳ Ｐゴシック" panose="020B0600070205080204" pitchFamily="34" charset="-128"/>
              </a:defRPr>
            </a:lvl5pPr>
            <a:lvl6pPr marL="2536825"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94025"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51225"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908425"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00764A3-BED2-43E1-A724-02C808FE84D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195" name="Rectangle 2">
            <a:extLst>
              <a:ext uri="{FF2B5EF4-FFF2-40B4-BE49-F238E27FC236}">
                <a16:creationId xmlns:a16="http://schemas.microsoft.com/office/drawing/2014/main" id="{22A38F2B-BA2A-4034-65D4-62CD891F810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C57C03F6-E0C0-AA94-1B75-638F4C216F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7365A83-705D-4452-B2FB-B53CFFF1F2C3}"/>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293131C6-02C9-1EC0-5290-09354F6637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32772" name="Slide Number Placeholder 3">
            <a:extLst>
              <a:ext uri="{FF2B5EF4-FFF2-40B4-BE49-F238E27FC236}">
                <a16:creationId xmlns:a16="http://schemas.microsoft.com/office/drawing/2014/main" id="{E709111E-F30A-4BCF-B18B-B780837BDE8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B8DA749-F642-4155-82BE-309BDADD466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8A5321C-85A5-4AC6-58C6-B127091E8DC5}"/>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D0415728-21B2-32D0-9218-A06415AFE8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CAB2FF37-7AC1-658F-8C58-2008E5C1B1B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4B1686F-4AE5-4EC2-A8D9-AE186D89D92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E03D9B-DC7D-4D5D-847E-37F3C6C40E8F}" type="slidenum">
              <a:rPr lang="en-US" smtClean="0"/>
              <a:t>12</a:t>
            </a:fld>
            <a:endParaRPr lang="en-US" dirty="0"/>
          </a:p>
        </p:txBody>
      </p:sp>
    </p:spTree>
    <p:extLst>
      <p:ext uri="{BB962C8B-B14F-4D97-AF65-F5344CB8AC3E}">
        <p14:creationId xmlns:p14="http://schemas.microsoft.com/office/powerpoint/2010/main" val="4022250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94479F3-2B90-CACF-3287-1F7C04E5C18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baseline="-25000">
                <a:solidFill>
                  <a:schemeClr val="tx1"/>
                </a:solidFill>
                <a:latin typeface="Arial" panose="020B0604020202020204" pitchFamily="34" charset="0"/>
                <a:ea typeface="ＭＳ Ｐゴシック" panose="020B0600070205080204" pitchFamily="34" charset="-128"/>
              </a:defRPr>
            </a:lvl1pPr>
            <a:lvl2pPr marL="736600" indent="-282575" defTabSz="923925">
              <a:defRPr sz="2400" baseline="-25000">
                <a:solidFill>
                  <a:schemeClr val="tx1"/>
                </a:solidFill>
                <a:latin typeface="Arial" panose="020B0604020202020204" pitchFamily="34" charset="0"/>
                <a:ea typeface="ＭＳ Ｐゴシック" panose="020B0600070205080204" pitchFamily="34" charset="-128"/>
              </a:defRPr>
            </a:lvl2pPr>
            <a:lvl3pPr marL="1133475" indent="-225425" defTabSz="923925">
              <a:defRPr sz="2400" baseline="-25000">
                <a:solidFill>
                  <a:schemeClr val="tx1"/>
                </a:solidFill>
                <a:latin typeface="Arial" panose="020B0604020202020204" pitchFamily="34" charset="0"/>
                <a:ea typeface="ＭＳ Ｐゴシック" panose="020B0600070205080204" pitchFamily="34" charset="-128"/>
              </a:defRPr>
            </a:lvl3pPr>
            <a:lvl4pPr marL="1587500" indent="-225425" defTabSz="923925">
              <a:defRPr sz="2400" baseline="-25000">
                <a:solidFill>
                  <a:schemeClr val="tx1"/>
                </a:solidFill>
                <a:latin typeface="Arial" panose="020B0604020202020204" pitchFamily="34" charset="0"/>
                <a:ea typeface="ＭＳ Ｐゴシック" panose="020B0600070205080204" pitchFamily="34" charset="-128"/>
              </a:defRPr>
            </a:lvl4pPr>
            <a:lvl5pPr marL="2041525" indent="-225425" defTabSz="923925">
              <a:defRPr sz="2400" baseline="-25000">
                <a:solidFill>
                  <a:schemeClr val="tx1"/>
                </a:solidFill>
                <a:latin typeface="Arial" panose="020B0604020202020204" pitchFamily="34" charset="0"/>
                <a:ea typeface="ＭＳ Ｐゴシック" panose="020B0600070205080204" pitchFamily="34" charset="-128"/>
              </a:defRPr>
            </a:lvl5pPr>
            <a:lvl6pPr marL="2498725" indent="-225425" defTabSz="923925"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55925" indent="-225425" defTabSz="923925"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13125" indent="-225425" defTabSz="923925"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70325" indent="-225425" defTabSz="923925"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23925" rtl="0" eaLnBrk="1" fontAlgn="auto" latinLnBrk="0" hangingPunct="1">
              <a:lnSpc>
                <a:spcPct val="100000"/>
              </a:lnSpc>
              <a:spcBef>
                <a:spcPts val="0"/>
              </a:spcBef>
              <a:spcAft>
                <a:spcPts val="0"/>
              </a:spcAft>
              <a:buClrTx/>
              <a:buSzTx/>
              <a:buFontTx/>
              <a:buNone/>
              <a:tabLst/>
              <a:defRPr/>
            </a:pPr>
            <a:fld id="{CAEF7CE8-0D1A-4918-AD72-557B2DB33A1E}"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23925"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6867" name="Rectangle 2">
            <a:extLst>
              <a:ext uri="{FF2B5EF4-FFF2-40B4-BE49-F238E27FC236}">
                <a16:creationId xmlns:a16="http://schemas.microsoft.com/office/drawing/2014/main" id="{85967678-E0C8-2AB5-A933-FD45D4F418BB}"/>
              </a:ext>
            </a:extLst>
          </p:cNvPr>
          <p:cNvSpPr>
            <a:spLocks noGrp="1" noRot="1" noChangeAspect="1" noChangeArrowheads="1" noTextEdit="1"/>
          </p:cNvSpPr>
          <p:nvPr>
            <p:ph type="sldImg"/>
          </p:nvPr>
        </p:nvSpPr>
        <p:spPr>
          <a:xfrm>
            <a:off x="396875" y="693738"/>
            <a:ext cx="6156325" cy="3463925"/>
          </a:xfrm>
          <a:ln/>
        </p:spPr>
      </p:sp>
      <p:sp>
        <p:nvSpPr>
          <p:cNvPr id="36868" name="Rectangle 3">
            <a:extLst>
              <a:ext uri="{FF2B5EF4-FFF2-40B4-BE49-F238E27FC236}">
                <a16:creationId xmlns:a16="http://schemas.microsoft.com/office/drawing/2014/main" id="{150970A0-E059-6A25-CA2B-6BF75B1CDF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E8DFBA3-3339-C1E8-C583-9E319AE10CF0}"/>
              </a:ext>
            </a:extLst>
          </p:cNvPr>
          <p:cNvSpPr>
            <a:spLocks noGrp="1" noRot="1" noChangeAspect="1" noChangeArrowheads="1" noTextEdit="1"/>
          </p:cNvSpPr>
          <p:nvPr>
            <p:ph type="sldImg"/>
          </p:nvPr>
        </p:nvSpPr>
        <p:spPr>
          <a:ln/>
        </p:spPr>
      </p:sp>
      <p:sp>
        <p:nvSpPr>
          <p:cNvPr id="87042" name="Notes Placeholder 2">
            <a:extLst>
              <a:ext uri="{FF2B5EF4-FFF2-40B4-BE49-F238E27FC236}">
                <a16:creationId xmlns:a16="http://schemas.microsoft.com/office/drawing/2014/main" id="{00DD70E8-6E09-2441-B12C-69FC7AC2E274}"/>
              </a:ext>
            </a:extLst>
          </p:cNvPr>
          <p:cNvSpPr>
            <a:spLocks noGrp="1" noChangeArrowheads="1"/>
          </p:cNvSpPr>
          <p:nvPr>
            <p:ph type="body" idx="1"/>
          </p:nvPr>
        </p:nvSpPr>
        <p:spPr/>
        <p:txBody>
          <a:bodyPr/>
          <a:lstStyle/>
          <a:p>
            <a:pPr>
              <a:defRPr/>
            </a:pPr>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DD92C805-EB5E-9CAD-C8EA-338045CE3CB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36600" indent="-282575">
              <a:defRPr sz="2400" baseline="-25000">
                <a:solidFill>
                  <a:schemeClr val="tx1"/>
                </a:solidFill>
                <a:latin typeface="Arial" panose="020B0604020202020204" pitchFamily="34" charset="0"/>
                <a:ea typeface="ＭＳ Ｐゴシック" panose="020B0600070205080204" pitchFamily="34" charset="-128"/>
              </a:defRPr>
            </a:lvl2pPr>
            <a:lvl3pPr marL="1133475" indent="-225425">
              <a:defRPr sz="2400" baseline="-25000">
                <a:solidFill>
                  <a:schemeClr val="tx1"/>
                </a:solidFill>
                <a:latin typeface="Arial" panose="020B0604020202020204" pitchFamily="34" charset="0"/>
                <a:ea typeface="ＭＳ Ｐゴシック" panose="020B0600070205080204" pitchFamily="34" charset="-128"/>
              </a:defRPr>
            </a:lvl3pPr>
            <a:lvl4pPr marL="1587500" indent="-225425">
              <a:defRPr sz="2400" baseline="-25000">
                <a:solidFill>
                  <a:schemeClr val="tx1"/>
                </a:solidFill>
                <a:latin typeface="Arial" panose="020B0604020202020204" pitchFamily="34" charset="0"/>
                <a:ea typeface="ＭＳ Ｐゴシック" panose="020B0600070205080204" pitchFamily="34" charset="-128"/>
              </a:defRPr>
            </a:lvl4pPr>
            <a:lvl5pPr marL="2041525" indent="-225425">
              <a:defRPr sz="2400" baseline="-25000">
                <a:solidFill>
                  <a:schemeClr val="tx1"/>
                </a:solidFill>
                <a:latin typeface="Arial" panose="020B0604020202020204" pitchFamily="34" charset="0"/>
                <a:ea typeface="ＭＳ Ｐゴシック" panose="020B0600070205080204" pitchFamily="34" charset="-128"/>
              </a:defRPr>
            </a:lvl5pPr>
            <a:lvl6pPr marL="2498725" indent="-225425"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55925" indent="-225425"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13125" indent="-225425"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70325" indent="-225425"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EB33890-6421-4BAF-AD2A-B4C4EC4A169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A91C74D0-A58C-AC41-4F7E-0191F00A2677}"/>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37C2B64F-EA58-FCBA-542D-43601BE0A7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55300" name="Slide Number Placeholder 3">
            <a:extLst>
              <a:ext uri="{FF2B5EF4-FFF2-40B4-BE49-F238E27FC236}">
                <a16:creationId xmlns:a16="http://schemas.microsoft.com/office/drawing/2014/main" id="{E494412E-6314-7282-69A4-2A8C496BA19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79596AC-D1F2-442B-94EE-1EF5A2F2FC4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28FC0F0-67A2-2485-9667-5D0F84655020}"/>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2F0AB3D9-A7DC-93BE-D697-270D6D9184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59396" name="Slide Number Placeholder 3">
            <a:extLst>
              <a:ext uri="{FF2B5EF4-FFF2-40B4-BE49-F238E27FC236}">
                <a16:creationId xmlns:a16="http://schemas.microsoft.com/office/drawing/2014/main" id="{91389F53-696F-D9C1-2862-FB99E96FE2C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7681147-F4E9-401D-86F7-F33EA51CF91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9DE8EF3-09BD-CCB1-ECB7-CC3B5C6F6208}"/>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AC10311C-51C4-7F12-FDA6-D4AF3B91DC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61444" name="Slide Number Placeholder 3">
            <a:extLst>
              <a:ext uri="{FF2B5EF4-FFF2-40B4-BE49-F238E27FC236}">
                <a16:creationId xmlns:a16="http://schemas.microsoft.com/office/drawing/2014/main" id="{2EC545B6-45A7-E3B9-87D1-D4D466F2515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C34930D-0308-42F2-9D93-401BF1C1E97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65EE8E40-0F42-FA63-E748-B8180C63E381}"/>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B3DC661F-0F74-0A8F-A446-B12DEDEEFA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63492" name="Slide Number Placeholder 3">
            <a:extLst>
              <a:ext uri="{FF2B5EF4-FFF2-40B4-BE49-F238E27FC236}">
                <a16:creationId xmlns:a16="http://schemas.microsoft.com/office/drawing/2014/main" id="{5B34DB30-8B2A-47F2-4D12-7D29BDB739E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55BC519-6973-44BF-9DD7-446A5576A48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B0340DB-8192-93A0-09E1-36BCCAD83CB5}"/>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F83BAD36-DFE2-57F5-608F-9B4ED58984F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65540" name="Slide Number Placeholder 3">
            <a:extLst>
              <a:ext uri="{FF2B5EF4-FFF2-40B4-BE49-F238E27FC236}">
                <a16:creationId xmlns:a16="http://schemas.microsoft.com/office/drawing/2014/main" id="{EFBFC471-386C-EAA0-3C4D-970E8B237A5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CEED838-2B18-47B8-9A03-07F6ECA4E1D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ED38A094-859A-05EF-B882-ACB26C7F037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9300" indent="-287338">
              <a:defRPr sz="2400" baseline="-25000">
                <a:solidFill>
                  <a:schemeClr val="tx1"/>
                </a:solidFill>
                <a:latin typeface="Arial" panose="020B0604020202020204" pitchFamily="34" charset="0"/>
                <a:ea typeface="ＭＳ Ｐゴシック" panose="020B0600070205080204" pitchFamily="34" charset="-128"/>
              </a:defRPr>
            </a:lvl2pPr>
            <a:lvl3pPr marL="1154113" indent="-228600">
              <a:defRPr sz="2400" baseline="-25000">
                <a:solidFill>
                  <a:schemeClr val="tx1"/>
                </a:solidFill>
                <a:latin typeface="Arial" panose="020B0604020202020204" pitchFamily="34" charset="0"/>
                <a:ea typeface="ＭＳ Ｐゴシック" panose="020B0600070205080204" pitchFamily="34" charset="-128"/>
              </a:defRPr>
            </a:lvl3pPr>
            <a:lvl4pPr marL="1617663" indent="-228600">
              <a:defRPr sz="2400" baseline="-25000">
                <a:solidFill>
                  <a:schemeClr val="tx1"/>
                </a:solidFill>
                <a:latin typeface="Arial" panose="020B0604020202020204" pitchFamily="34" charset="0"/>
                <a:ea typeface="ＭＳ Ｐゴシック" panose="020B0600070205080204" pitchFamily="34" charset="-128"/>
              </a:defRPr>
            </a:lvl4pPr>
            <a:lvl5pPr marL="2079625" indent="-228600">
              <a:defRPr sz="2400" baseline="-25000">
                <a:solidFill>
                  <a:schemeClr val="tx1"/>
                </a:solidFill>
                <a:latin typeface="Arial" panose="020B0604020202020204" pitchFamily="34" charset="0"/>
                <a:ea typeface="ＭＳ Ｐゴシック" panose="020B0600070205080204" pitchFamily="34" charset="-128"/>
              </a:defRPr>
            </a:lvl5pPr>
            <a:lvl6pPr marL="2536825"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94025"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51225"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908425"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D61FEA6-F8A8-4CE6-8B2C-13C34A1FE75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243" name="Rectangle 2">
            <a:extLst>
              <a:ext uri="{FF2B5EF4-FFF2-40B4-BE49-F238E27FC236}">
                <a16:creationId xmlns:a16="http://schemas.microsoft.com/office/drawing/2014/main" id="{43D7F221-BA01-4EF7-8600-DC11A038A5E3}"/>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2F7E989F-95B3-9F7D-2ECC-9C5677323C3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00E42A6-3142-3E41-5BC7-46AA966D7231}"/>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92C11063-8F96-C51D-BEF1-37C7C04400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67588" name="Slide Number Placeholder 3">
            <a:extLst>
              <a:ext uri="{FF2B5EF4-FFF2-40B4-BE49-F238E27FC236}">
                <a16:creationId xmlns:a16="http://schemas.microsoft.com/office/drawing/2014/main" id="{F3F9D344-820A-2C5A-A310-9899DAFD699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FF90B8-FBE7-40C0-B876-11D5535F7B1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1957C22-126F-AA4A-9EED-58EBD11178ED}"/>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516BD481-A504-4D28-1EDB-7A282EE4A7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69636" name="Slide Number Placeholder 3">
            <a:extLst>
              <a:ext uri="{FF2B5EF4-FFF2-40B4-BE49-F238E27FC236}">
                <a16:creationId xmlns:a16="http://schemas.microsoft.com/office/drawing/2014/main" id="{CBADCA2B-701F-FD0F-858D-A062E070381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F04FA90-5034-4E01-9EB5-D2CDA08F8DC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5FA5704D-E86E-B680-91F4-1A650CD4E4CC}"/>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03FDECEE-D588-811D-F8CD-F832620C8D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71684" name="Slide Number Placeholder 3">
            <a:extLst>
              <a:ext uri="{FF2B5EF4-FFF2-40B4-BE49-F238E27FC236}">
                <a16:creationId xmlns:a16="http://schemas.microsoft.com/office/drawing/2014/main" id="{0D2F6BFB-45E4-4161-9161-822F406BDF8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A02D6BB-F502-4C05-A26C-F580B2CC2D3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8262967-85B6-EC7E-D728-9EF83F629032}"/>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1E06021A-7A25-3FB8-0714-4F7A9919FA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73732" name="Slide Number Placeholder 3">
            <a:extLst>
              <a:ext uri="{FF2B5EF4-FFF2-40B4-BE49-F238E27FC236}">
                <a16:creationId xmlns:a16="http://schemas.microsoft.com/office/drawing/2014/main" id="{1C5052B5-3E82-46B5-B54C-C455B04E837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271DCA1-141C-4661-B5B4-EEF3FC43C26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7348CE95-9D24-B98B-1ED2-4A8FA0754CBA}"/>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21D8F156-3EB9-43D2-6451-6F3CB11363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75780" name="Slide Number Placeholder 3">
            <a:extLst>
              <a:ext uri="{FF2B5EF4-FFF2-40B4-BE49-F238E27FC236}">
                <a16:creationId xmlns:a16="http://schemas.microsoft.com/office/drawing/2014/main" id="{2A364AE0-625B-A6D6-7EAC-C4E2CFB4D72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6FD6D30-3C76-4C3B-9DEF-79800D17A0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B56A13F3-CBDC-B0C5-7AE9-4E94F6FB2039}"/>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00415506-F4A8-4DDA-56ED-E041F4A42E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77828" name="Slide Number Placeholder 3">
            <a:extLst>
              <a:ext uri="{FF2B5EF4-FFF2-40B4-BE49-F238E27FC236}">
                <a16:creationId xmlns:a16="http://schemas.microsoft.com/office/drawing/2014/main" id="{BAF84DE1-2E7F-BB9A-1B61-60575DB5DB1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5E5069-A712-4CFC-94E7-5678F3E31C5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FAA87BF2-CFFC-49C6-B64E-D8B373B8092F}"/>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B7AB7560-1384-1DA7-53B0-5F2657FF19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79876" name="Slide Number Placeholder 3">
            <a:extLst>
              <a:ext uri="{FF2B5EF4-FFF2-40B4-BE49-F238E27FC236}">
                <a16:creationId xmlns:a16="http://schemas.microsoft.com/office/drawing/2014/main" id="{AD1F38B3-55C0-F3CA-9665-EF4C6430A1C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1D2F86C-B3AA-41E3-BE8E-B3C1C8E207F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4FEE48E1-D4F9-00A5-7CF8-C9DC41334AAF}"/>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498F6FEF-AE8C-DAFC-2F94-71D252E3949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81924" name="Slide Number Placeholder 3">
            <a:extLst>
              <a:ext uri="{FF2B5EF4-FFF2-40B4-BE49-F238E27FC236}">
                <a16:creationId xmlns:a16="http://schemas.microsoft.com/office/drawing/2014/main" id="{240ABAE4-FBBC-813F-D3EE-2B61E56C45F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F870369-1A15-460F-BC65-59A7EF26F1A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FA74C68B-FC40-251C-067C-9FA05E49F3BE}"/>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AFCF7D53-3C57-CD42-F182-14489EC5B8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83972" name="Slide Number Placeholder 3">
            <a:extLst>
              <a:ext uri="{FF2B5EF4-FFF2-40B4-BE49-F238E27FC236}">
                <a16:creationId xmlns:a16="http://schemas.microsoft.com/office/drawing/2014/main" id="{236DF193-13BE-1D6C-2004-367FF4E947F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1FA70BC-4883-425B-9612-6D191D05241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AC3CBDEF-6AB1-BF74-D391-4EA2D62085C7}"/>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52611434-A9DB-C662-7115-E130C329E7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86020" name="Slide Number Placeholder 3">
            <a:extLst>
              <a:ext uri="{FF2B5EF4-FFF2-40B4-BE49-F238E27FC236}">
                <a16:creationId xmlns:a16="http://schemas.microsoft.com/office/drawing/2014/main" id="{A3A2A490-F1AD-7EC3-D36C-F0C7C8FAB4B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FCCD9C7-8CE5-4E64-A33B-E1BDCCC582B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2C2FE70-9F38-ECC4-7E66-468966B930D4}"/>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B744E36A-57CD-6A0F-B801-CB18AF7D6BF1}"/>
              </a:ext>
            </a:extLst>
          </p:cNvPr>
          <p:cNvSpPr>
            <a:spLocks noGrp="1" noChangeArrowheads="1"/>
          </p:cNvSpPr>
          <p:nvPr>
            <p:ph type="body" idx="1"/>
          </p:nvPr>
        </p:nvSpPr>
        <p:spPr/>
        <p:txBody>
          <a:bodyPr/>
          <a:lstStyle/>
          <a:p>
            <a:pPr>
              <a:defRPr/>
            </a:pPr>
            <a:endParaRPr lang="en-US" altLang="en-US" dirty="0">
              <a:latin typeface="Arial" panose="020B0604020202020204" pitchFamily="34" charset="0"/>
            </a:endParaRPr>
          </a:p>
        </p:txBody>
      </p:sp>
      <p:sp>
        <p:nvSpPr>
          <p:cNvPr id="12292" name="Slide Number Placeholder 3">
            <a:extLst>
              <a:ext uri="{FF2B5EF4-FFF2-40B4-BE49-F238E27FC236}">
                <a16:creationId xmlns:a16="http://schemas.microsoft.com/office/drawing/2014/main" id="{F8DF5EF8-EDC3-59E1-BAC4-ACD81A6516A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4B3E1B-1876-4656-8403-08858F0E2E3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B607F67F-1E2D-D2A7-DBDA-1F8822474ECF}"/>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DB1676AB-DC34-3CFB-A9D2-22099A70171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88068" name="Slide Number Placeholder 3">
            <a:extLst>
              <a:ext uri="{FF2B5EF4-FFF2-40B4-BE49-F238E27FC236}">
                <a16:creationId xmlns:a16="http://schemas.microsoft.com/office/drawing/2014/main" id="{3D920EEA-91BA-9F16-A0EC-9680EFB5ABF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6E4750-A732-4D41-90A0-B7D71351701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673F7EF5-2A9F-023C-A9FE-5D30BA43D3D6}"/>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E515AF6B-1147-6119-D3E0-F2D711B4D8D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90116" name="Slide Number Placeholder 3">
            <a:extLst>
              <a:ext uri="{FF2B5EF4-FFF2-40B4-BE49-F238E27FC236}">
                <a16:creationId xmlns:a16="http://schemas.microsoft.com/office/drawing/2014/main" id="{909179A7-7C4D-085E-8CD1-3A40E0CCB64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E9F2BC5-E556-48E4-A203-88489BB0855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8322D0C3-4B2F-0DCF-9222-17630B566D2E}"/>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FE8C023F-B905-BAEA-9888-DF227AE62C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92164" name="Slide Number Placeholder 3">
            <a:extLst>
              <a:ext uri="{FF2B5EF4-FFF2-40B4-BE49-F238E27FC236}">
                <a16:creationId xmlns:a16="http://schemas.microsoft.com/office/drawing/2014/main" id="{C9E34CBD-6C58-231B-7E32-49B0C1D59E5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DCA62B9-52B2-47B9-A83E-DA48536958B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2122483B-8635-01A4-5594-57CBA410E4FB}"/>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B9500909-700E-2C83-729B-02ACCF54B4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94212" name="Slide Number Placeholder 3">
            <a:extLst>
              <a:ext uri="{FF2B5EF4-FFF2-40B4-BE49-F238E27FC236}">
                <a16:creationId xmlns:a16="http://schemas.microsoft.com/office/drawing/2014/main" id="{AD174CFA-199E-B3ED-24E8-D53F4B5A395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9EEE6CA-57B5-47B4-8D8D-D6BFDB4D56D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C6F1768A-B9C5-76A6-C05B-09F5CB07D52A}"/>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99B24014-BAB8-AB16-A1C7-6F93CC7C892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96260" name="Slide Number Placeholder 3">
            <a:extLst>
              <a:ext uri="{FF2B5EF4-FFF2-40B4-BE49-F238E27FC236}">
                <a16:creationId xmlns:a16="http://schemas.microsoft.com/office/drawing/2014/main" id="{A0C9E1B3-8E43-853D-718D-2C74B13827F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54E49F8-6CA1-4A20-8026-E82C435BC4E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DC432CF9-0995-6B2E-EEDC-102B9A095213}"/>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7E6AD73C-01CD-91AF-FE4B-2D7D78A65BB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98308" name="Slide Number Placeholder 3">
            <a:extLst>
              <a:ext uri="{FF2B5EF4-FFF2-40B4-BE49-F238E27FC236}">
                <a16:creationId xmlns:a16="http://schemas.microsoft.com/office/drawing/2014/main" id="{84018CB2-39DA-C7BD-1FA0-901B7FE46BA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DB5936D-7F61-490A-9A75-CCB9932A52D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65F9B681-FA66-9BD5-5356-E03DA1C2F308}"/>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1D8966CA-2029-FDCF-B22C-5526CA3E5B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100356" name="Slide Number Placeholder 3">
            <a:extLst>
              <a:ext uri="{FF2B5EF4-FFF2-40B4-BE49-F238E27FC236}">
                <a16:creationId xmlns:a16="http://schemas.microsoft.com/office/drawing/2014/main" id="{1D3A8AEF-59A7-D456-F968-963C909177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7C552A-CD8B-4517-AB14-9EE6363D0CE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19A2CF79-FB75-E3BC-C67F-350CB6BFA51E}"/>
              </a:ext>
            </a:extLst>
          </p:cNvPr>
          <p:cNvSpPr>
            <a:spLocks noGrp="1" noRot="1" noChangeAspect="1" noChangeArrowheads="1" noTextEdit="1"/>
          </p:cNvSpPr>
          <p:nvPr>
            <p:ph type="sldImg"/>
          </p:nvPr>
        </p:nvSpPr>
        <p:spPr>
          <a:ln/>
        </p:spPr>
      </p:sp>
      <p:sp>
        <p:nvSpPr>
          <p:cNvPr id="102403" name="Notes Placeholder 2">
            <a:extLst>
              <a:ext uri="{FF2B5EF4-FFF2-40B4-BE49-F238E27FC236}">
                <a16:creationId xmlns:a16="http://schemas.microsoft.com/office/drawing/2014/main" id="{1C1AA7E5-8D1F-2E74-A470-5274940B7F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102404" name="Slide Number Placeholder 3">
            <a:extLst>
              <a:ext uri="{FF2B5EF4-FFF2-40B4-BE49-F238E27FC236}">
                <a16:creationId xmlns:a16="http://schemas.microsoft.com/office/drawing/2014/main" id="{FAE2F1F5-BD1A-6C50-54EF-D964870AA60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A4F731-D083-43BC-93E8-114AF095464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9D87FC68-A07C-5430-D085-2A3B26FB6B13}"/>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CFA0A297-59A9-69BD-AFEE-79C9BCCD0CA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106500" name="Slide Number Placeholder 3">
            <a:extLst>
              <a:ext uri="{FF2B5EF4-FFF2-40B4-BE49-F238E27FC236}">
                <a16:creationId xmlns:a16="http://schemas.microsoft.com/office/drawing/2014/main" id="{0C23F0BC-B76F-CC8F-F3BC-1538721D958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B98CB94-0BCB-428E-AB19-18F2E8C631F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8371C91C-DDDD-52EE-9929-F09FB8B9D25D}"/>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0DF392A3-4993-CE5F-C0D0-6D0E6D302EC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108548" name="Slide Number Placeholder 3">
            <a:extLst>
              <a:ext uri="{FF2B5EF4-FFF2-40B4-BE49-F238E27FC236}">
                <a16:creationId xmlns:a16="http://schemas.microsoft.com/office/drawing/2014/main" id="{411275B2-0386-CD8C-301E-138FFED6057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4E8FBCC-B881-4E17-856A-A81380FE718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4EAE35C-51D4-6B85-24E6-8A56E41EAFDA}"/>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EE3F827E-158A-3EFC-5B89-DD60CC8F86B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14340" name="Slide Number Placeholder 3">
            <a:extLst>
              <a:ext uri="{FF2B5EF4-FFF2-40B4-BE49-F238E27FC236}">
                <a16:creationId xmlns:a16="http://schemas.microsoft.com/office/drawing/2014/main" id="{780CA0A9-B378-E5FB-59C4-D4FF534DB06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8F6CFBF-7277-443D-8883-06F70106959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33E35DDB-3424-E624-929D-48B3045584EC}"/>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62C8CAFE-5473-3B47-31E9-43E653D5C0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110596" name="Slide Number Placeholder 3">
            <a:extLst>
              <a:ext uri="{FF2B5EF4-FFF2-40B4-BE49-F238E27FC236}">
                <a16:creationId xmlns:a16="http://schemas.microsoft.com/office/drawing/2014/main" id="{2DC2F353-23EC-6DF4-52C6-A4EAF8B96B5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04E4D0E-3C8A-410D-BF30-7A5C80E1076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66BF34C5-B434-6A3D-467F-53A56E8BB918}"/>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741B2954-4DAE-22AB-7408-CC6C159C60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112644" name="Slide Number Placeholder 3">
            <a:extLst>
              <a:ext uri="{FF2B5EF4-FFF2-40B4-BE49-F238E27FC236}">
                <a16:creationId xmlns:a16="http://schemas.microsoft.com/office/drawing/2014/main" id="{770B11D4-C49C-E372-F1DC-64CBF0C44D9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199D6DC-A1AE-4BD4-820B-3803B5AF044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62AD0C17-B196-0A60-E2E4-156AFBD9DE07}"/>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4C868909-C1E5-06C5-EF7A-52D190775B0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114692" name="Slide Number Placeholder 3">
            <a:extLst>
              <a:ext uri="{FF2B5EF4-FFF2-40B4-BE49-F238E27FC236}">
                <a16:creationId xmlns:a16="http://schemas.microsoft.com/office/drawing/2014/main" id="{F95B5F4B-F4B8-6CE0-C3D7-FA53E225015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05ACCBE-DAA7-4D97-ACBA-C01B419685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84A77704-7EB9-537A-0259-6DF86FA4C86B}"/>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AD8B9C9F-FFD1-7EB0-64D8-BCCF6D7DE15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120836" name="Slide Number Placeholder 3">
            <a:extLst>
              <a:ext uri="{FF2B5EF4-FFF2-40B4-BE49-F238E27FC236}">
                <a16:creationId xmlns:a16="http://schemas.microsoft.com/office/drawing/2014/main" id="{392F22BE-D2C7-887C-4F45-DCCE7899C04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8A81EA0-21F0-4800-B71E-4945DB4D9A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22F9CB9D-9601-F8C3-80D4-CB3CD95F22F7}"/>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D384AD00-1B24-EA87-039D-6383E3F7C0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a:extLst>
              <a:ext uri="{FF2B5EF4-FFF2-40B4-BE49-F238E27FC236}">
                <a16:creationId xmlns:a16="http://schemas.microsoft.com/office/drawing/2014/main" id="{DD92DF79-8F3B-77DC-14C7-7767D3E96AC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36877AD-BC54-4664-896F-001BC154FE2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00D3E1F-9F60-ADF4-3E95-96B89CE3E41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719EC58C-6344-D36E-2995-4B56D4A001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16388" name="Slide Number Placeholder 3">
            <a:extLst>
              <a:ext uri="{FF2B5EF4-FFF2-40B4-BE49-F238E27FC236}">
                <a16:creationId xmlns:a16="http://schemas.microsoft.com/office/drawing/2014/main" id="{C643AD05-D0AC-E345-DE39-0162A109A18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11E4419-F76F-4CF0-9B77-0654C4A23D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4EFF26D-3235-A493-4E11-0FDE7C4F42AC}"/>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CF40E42C-C5DA-3595-2247-6A072545550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22532" name="Slide Number Placeholder 3">
            <a:extLst>
              <a:ext uri="{FF2B5EF4-FFF2-40B4-BE49-F238E27FC236}">
                <a16:creationId xmlns:a16="http://schemas.microsoft.com/office/drawing/2014/main" id="{892BA223-3275-5CFE-2208-A09B74E2879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3D1BD6B-9360-4B3C-B1C6-C2CC01C744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500F631-9FFD-2EC8-4D03-6BD6953675F0}"/>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735D91A2-1610-2B92-8B19-E79D7B1750F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24580" name="Slide Number Placeholder 3">
            <a:extLst>
              <a:ext uri="{FF2B5EF4-FFF2-40B4-BE49-F238E27FC236}">
                <a16:creationId xmlns:a16="http://schemas.microsoft.com/office/drawing/2014/main" id="{3C7F31D5-A4B9-EE77-B58E-80EB3D51400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E1D145-DF6C-405E-BC82-0E1A7765BD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371C7AD-5CAD-912F-7706-6F264A53C0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9300" indent="-287338">
              <a:defRPr sz="2400" baseline="-25000">
                <a:solidFill>
                  <a:schemeClr val="tx1"/>
                </a:solidFill>
                <a:latin typeface="Arial" panose="020B0604020202020204" pitchFamily="34" charset="0"/>
                <a:ea typeface="ＭＳ Ｐゴシック" panose="020B0600070205080204" pitchFamily="34" charset="-128"/>
              </a:defRPr>
            </a:lvl2pPr>
            <a:lvl3pPr marL="1154113" indent="-228600">
              <a:defRPr sz="2400" baseline="-25000">
                <a:solidFill>
                  <a:schemeClr val="tx1"/>
                </a:solidFill>
                <a:latin typeface="Arial" panose="020B0604020202020204" pitchFamily="34" charset="0"/>
                <a:ea typeface="ＭＳ Ｐゴシック" panose="020B0600070205080204" pitchFamily="34" charset="-128"/>
              </a:defRPr>
            </a:lvl3pPr>
            <a:lvl4pPr marL="1617663" indent="-228600">
              <a:defRPr sz="2400" baseline="-25000">
                <a:solidFill>
                  <a:schemeClr val="tx1"/>
                </a:solidFill>
                <a:latin typeface="Arial" panose="020B0604020202020204" pitchFamily="34" charset="0"/>
                <a:ea typeface="ＭＳ Ｐゴシック" panose="020B0600070205080204" pitchFamily="34" charset="-128"/>
              </a:defRPr>
            </a:lvl4pPr>
            <a:lvl5pPr marL="2079625" indent="-228600">
              <a:defRPr sz="2400" baseline="-25000">
                <a:solidFill>
                  <a:schemeClr val="tx1"/>
                </a:solidFill>
                <a:latin typeface="Arial" panose="020B0604020202020204" pitchFamily="34" charset="0"/>
                <a:ea typeface="ＭＳ Ｐゴシック" panose="020B0600070205080204" pitchFamily="34" charset="-128"/>
              </a:defRPr>
            </a:lvl5pPr>
            <a:lvl6pPr marL="2536825"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94025"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51225"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908425"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7CDCBC2-C64E-4D17-B44A-95ABBBDCF85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675" name="Rectangle 2">
            <a:extLst>
              <a:ext uri="{FF2B5EF4-FFF2-40B4-BE49-F238E27FC236}">
                <a16:creationId xmlns:a16="http://schemas.microsoft.com/office/drawing/2014/main" id="{BE5A5B2F-AA91-90D7-EAA1-0D967F468DD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888A1DA4-3E98-7B4F-7DA2-EBDDA4A7F5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C4B483A-5901-6193-4BA4-197948FAAE4D}"/>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3FBCC4C4-2C66-1657-603A-98F19C2F33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p:txBody>
      </p:sp>
      <p:sp>
        <p:nvSpPr>
          <p:cNvPr id="30724" name="Slide Number Placeholder 3">
            <a:extLst>
              <a:ext uri="{FF2B5EF4-FFF2-40B4-BE49-F238E27FC236}">
                <a16:creationId xmlns:a16="http://schemas.microsoft.com/office/drawing/2014/main" id="{A261B489-02AC-5F41-D1EF-9004EC26678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44EFA2F-0284-4DBC-8725-89CAADAE5E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6" descr="MN PPT cvr">
            <a:extLst>
              <a:ext uri="{FF2B5EF4-FFF2-40B4-BE49-F238E27FC236}">
                <a16:creationId xmlns:a16="http://schemas.microsoft.com/office/drawing/2014/main" id="{AB0F6E00-6847-ECB1-6271-C4012621480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09600" y="5181600"/>
            <a:ext cx="10261600" cy="457200"/>
          </a:xfrm>
        </p:spPr>
        <p:txBody>
          <a:bodyPr tIns="0" rIns="0" bIns="0"/>
          <a:lstStyle>
            <a:lvl1pPr>
              <a:defRPr sz="2300">
                <a:solidFill>
                  <a:schemeClr val="tx1"/>
                </a:solidFill>
              </a:defRPr>
            </a:lvl1pPr>
          </a:lstStyle>
          <a:p>
            <a:pPr lvl="0"/>
            <a:r>
              <a:rPr lang="en-US" noProof="0"/>
              <a:t>Click to edit Master title style</a:t>
            </a:r>
          </a:p>
        </p:txBody>
      </p:sp>
      <p:sp>
        <p:nvSpPr>
          <p:cNvPr id="5124" name="Rectangle 4"/>
          <p:cNvSpPr>
            <a:spLocks noGrp="1" noChangeArrowheads="1"/>
          </p:cNvSpPr>
          <p:nvPr>
            <p:ph type="subTitle" idx="1"/>
          </p:nvPr>
        </p:nvSpPr>
        <p:spPr>
          <a:xfrm>
            <a:off x="609600" y="5662613"/>
            <a:ext cx="10261600" cy="457200"/>
          </a:xfrm>
        </p:spPr>
        <p:txBody>
          <a:bodyPr tIns="0" rIns="0" bIns="0"/>
          <a:lstStyle>
            <a:lvl1pPr marL="0" indent="0">
              <a:buFontTx/>
              <a:buNone/>
              <a:defRPr sz="1800"/>
            </a:lvl1pPr>
          </a:lstStyle>
          <a:p>
            <a:pPr lvl="0"/>
            <a:r>
              <a:rPr lang="en-US" noProof="0"/>
              <a:t>Click to edit Master subtitle style</a:t>
            </a:r>
          </a:p>
        </p:txBody>
      </p:sp>
      <p:sp>
        <p:nvSpPr>
          <p:cNvPr id="3" name="Rectangle 5">
            <a:extLst>
              <a:ext uri="{FF2B5EF4-FFF2-40B4-BE49-F238E27FC236}">
                <a16:creationId xmlns:a16="http://schemas.microsoft.com/office/drawing/2014/main" id="{E9C7BABF-4149-01A4-A5E4-C79FF2201F5A}"/>
              </a:ext>
            </a:extLst>
          </p:cNvPr>
          <p:cNvSpPr>
            <a:spLocks noGrp="1" noChangeArrowheads="1"/>
          </p:cNvSpPr>
          <p:nvPr>
            <p:ph type="dt" sz="half" idx="10"/>
          </p:nvPr>
        </p:nvSpPr>
        <p:spPr>
          <a:xfrm>
            <a:off x="914400" y="6248400"/>
            <a:ext cx="2540000" cy="457200"/>
          </a:xfrm>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39D56AB3-2134-3B84-C2C2-0BE27D8CF189}"/>
              </a:ext>
            </a:extLst>
          </p:cNvPr>
          <p:cNvSpPr>
            <a:spLocks noGrp="1" noChangeArrowheads="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90819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E42FEB-B682-D7E0-F402-21B18865694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1873E9BA-8A76-62A9-0AA7-FECE1732770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BC8C2FDA-0F14-3BBF-6ADF-5F25EFAF73B7}"/>
              </a:ext>
            </a:extLst>
          </p:cNvPr>
          <p:cNvSpPr>
            <a:spLocks noGrp="1" noChangeArrowheads="1"/>
          </p:cNvSpPr>
          <p:nvPr>
            <p:ph type="sldNum" sz="quarter" idx="12"/>
          </p:nvPr>
        </p:nvSpPr>
        <p:spPr>
          <a:ln/>
        </p:spPr>
        <p:txBody>
          <a:bodyPr/>
          <a:lstStyle>
            <a:lvl1pPr>
              <a:defRPr/>
            </a:lvl1pPr>
          </a:lstStyle>
          <a:p>
            <a:pPr>
              <a:defRPr/>
            </a:pPr>
            <a:fld id="{D9A5E83E-64A7-4700-8947-665E3E281C3A}" type="slidenum">
              <a:rPr lang="en-US" altLang="en-US"/>
              <a:pPr>
                <a:defRPr/>
              </a:pPr>
              <a:t>‹#›</a:t>
            </a:fld>
            <a:endParaRPr lang="en-US" altLang="en-US" dirty="0"/>
          </a:p>
        </p:txBody>
      </p:sp>
    </p:spTree>
    <p:extLst>
      <p:ext uri="{BB962C8B-B14F-4D97-AF65-F5344CB8AC3E}">
        <p14:creationId xmlns:p14="http://schemas.microsoft.com/office/powerpoint/2010/main" val="208150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95400"/>
            <a:ext cx="27432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95400"/>
            <a:ext cx="80264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B912FA-772F-60FE-3047-D670FDCB943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FC4E0DB6-7964-53ED-5331-3E61F966185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24C6BFE-1E9D-ADA6-ED33-F5D24BF2514E}"/>
              </a:ext>
            </a:extLst>
          </p:cNvPr>
          <p:cNvSpPr>
            <a:spLocks noGrp="1" noChangeArrowheads="1"/>
          </p:cNvSpPr>
          <p:nvPr>
            <p:ph type="sldNum" sz="quarter" idx="12"/>
          </p:nvPr>
        </p:nvSpPr>
        <p:spPr>
          <a:ln/>
        </p:spPr>
        <p:txBody>
          <a:bodyPr/>
          <a:lstStyle>
            <a:lvl1pPr>
              <a:defRPr/>
            </a:lvl1pPr>
          </a:lstStyle>
          <a:p>
            <a:pPr>
              <a:defRPr/>
            </a:pPr>
            <a:fld id="{94B4DC4C-F84B-405A-8041-B42C89A44F8F}" type="slidenum">
              <a:rPr lang="en-US" altLang="en-US"/>
              <a:pPr>
                <a:defRPr/>
              </a:pPr>
              <a:t>‹#›</a:t>
            </a:fld>
            <a:endParaRPr lang="en-US" altLang="en-US" dirty="0"/>
          </a:p>
        </p:txBody>
      </p:sp>
    </p:spTree>
    <p:extLst>
      <p:ext uri="{BB962C8B-B14F-4D97-AF65-F5344CB8AC3E}">
        <p14:creationId xmlns:p14="http://schemas.microsoft.com/office/powerpoint/2010/main" val="238197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10972800" cy="838200"/>
          </a:xfrm>
        </p:spPr>
        <p:txBody>
          <a:bodyPr/>
          <a:lstStyle/>
          <a:p>
            <a:r>
              <a:rPr lang="en-US"/>
              <a:t>Click to edit Master title style</a:t>
            </a:r>
          </a:p>
        </p:txBody>
      </p:sp>
      <p:sp>
        <p:nvSpPr>
          <p:cNvPr id="3" name="Table Placeholder 2"/>
          <p:cNvSpPr>
            <a:spLocks noGrp="1"/>
          </p:cNvSpPr>
          <p:nvPr>
            <p:ph type="tbl" idx="1"/>
          </p:nvPr>
        </p:nvSpPr>
        <p:spPr>
          <a:xfrm>
            <a:off x="609600" y="2165350"/>
            <a:ext cx="10972800" cy="3702050"/>
          </a:xfrm>
        </p:spPr>
        <p:txBody>
          <a:bodyPr/>
          <a:lstStyle/>
          <a:p>
            <a:pPr lvl="0"/>
            <a:endParaRPr lang="en-US" noProof="0" dirty="0"/>
          </a:p>
        </p:txBody>
      </p:sp>
      <p:sp>
        <p:nvSpPr>
          <p:cNvPr id="4" name="Rectangle 4">
            <a:extLst>
              <a:ext uri="{FF2B5EF4-FFF2-40B4-BE49-F238E27FC236}">
                <a16:creationId xmlns:a16="http://schemas.microsoft.com/office/drawing/2014/main" id="{FDB30E92-300A-0D2C-CA94-204013461AA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37BB5A51-6FEB-45BA-C8D0-C44E39EC494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CA13EF60-E570-D8BF-5D56-955F4F4CF80F}"/>
              </a:ext>
            </a:extLst>
          </p:cNvPr>
          <p:cNvSpPr>
            <a:spLocks noGrp="1" noChangeArrowheads="1"/>
          </p:cNvSpPr>
          <p:nvPr>
            <p:ph type="sldNum" sz="quarter" idx="12"/>
          </p:nvPr>
        </p:nvSpPr>
        <p:spPr>
          <a:ln/>
        </p:spPr>
        <p:txBody>
          <a:bodyPr/>
          <a:lstStyle>
            <a:lvl1pPr>
              <a:defRPr/>
            </a:lvl1pPr>
          </a:lstStyle>
          <a:p>
            <a:pPr>
              <a:defRPr/>
            </a:pPr>
            <a:fld id="{49CD4F2C-048D-4A7B-B047-53DCA661D1D4}" type="slidenum">
              <a:rPr lang="en-US" altLang="en-US"/>
              <a:pPr>
                <a:defRPr/>
              </a:pPr>
              <a:t>‹#›</a:t>
            </a:fld>
            <a:endParaRPr lang="en-US" altLang="en-US" dirty="0"/>
          </a:p>
        </p:txBody>
      </p:sp>
    </p:spTree>
    <p:extLst>
      <p:ext uri="{BB962C8B-B14F-4D97-AF65-F5344CB8AC3E}">
        <p14:creationId xmlns:p14="http://schemas.microsoft.com/office/powerpoint/2010/main" val="233221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6" descr="MN PPT cvr">
            <a:extLst>
              <a:ext uri="{FF2B5EF4-FFF2-40B4-BE49-F238E27FC236}">
                <a16:creationId xmlns:a16="http://schemas.microsoft.com/office/drawing/2014/main" id="{DE0C753C-F84B-A956-A2A2-0D1DB14A4C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09600" y="5181600"/>
            <a:ext cx="10261600" cy="457200"/>
          </a:xfrm>
        </p:spPr>
        <p:txBody>
          <a:bodyPr tIns="0" rIns="0" bIns="0"/>
          <a:lstStyle>
            <a:lvl1pPr>
              <a:defRPr sz="2300">
                <a:solidFill>
                  <a:schemeClr val="tx1"/>
                </a:solidFill>
              </a:defRPr>
            </a:lvl1pPr>
          </a:lstStyle>
          <a:p>
            <a:pPr lvl="0"/>
            <a:r>
              <a:rPr lang="en-US" noProof="0"/>
              <a:t>Click to edit Master title style</a:t>
            </a:r>
          </a:p>
        </p:txBody>
      </p:sp>
      <p:sp>
        <p:nvSpPr>
          <p:cNvPr id="5124" name="Rectangle 4"/>
          <p:cNvSpPr>
            <a:spLocks noGrp="1" noChangeArrowheads="1"/>
          </p:cNvSpPr>
          <p:nvPr>
            <p:ph type="subTitle" idx="1"/>
          </p:nvPr>
        </p:nvSpPr>
        <p:spPr>
          <a:xfrm>
            <a:off x="609600" y="5662613"/>
            <a:ext cx="10261600" cy="457200"/>
          </a:xfrm>
        </p:spPr>
        <p:txBody>
          <a:bodyPr tIns="0" rIns="0" bIns="0"/>
          <a:lstStyle>
            <a:lvl1pPr marL="0" indent="0">
              <a:buFontTx/>
              <a:buNone/>
              <a:defRPr sz="1800"/>
            </a:lvl1pPr>
          </a:lstStyle>
          <a:p>
            <a:pPr lvl="0"/>
            <a:r>
              <a:rPr lang="en-US" noProof="0"/>
              <a:t>Click to edit Master subtitle style</a:t>
            </a:r>
          </a:p>
        </p:txBody>
      </p:sp>
      <p:sp>
        <p:nvSpPr>
          <p:cNvPr id="3" name="Rectangle 5">
            <a:extLst>
              <a:ext uri="{FF2B5EF4-FFF2-40B4-BE49-F238E27FC236}">
                <a16:creationId xmlns:a16="http://schemas.microsoft.com/office/drawing/2014/main" id="{3DE0D37A-63E9-C8CF-CC00-4C3012AC23D2}"/>
              </a:ext>
            </a:extLst>
          </p:cNvPr>
          <p:cNvSpPr>
            <a:spLocks noGrp="1" noChangeArrowheads="1"/>
          </p:cNvSpPr>
          <p:nvPr>
            <p:ph type="dt" sz="half" idx="10"/>
          </p:nvPr>
        </p:nvSpPr>
        <p:spPr>
          <a:xfrm>
            <a:off x="914400" y="6248400"/>
            <a:ext cx="2540000" cy="457200"/>
          </a:xfrm>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049DBC00-C157-E8F6-B833-EE4CAB583DE9}"/>
              </a:ext>
            </a:extLst>
          </p:cNvPr>
          <p:cNvSpPr>
            <a:spLocks noGrp="1" noChangeArrowheads="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2574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0C9D9D-6F88-05CD-412E-09BED4DABE4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8BD05FF0-2BB8-285F-BB5C-4A7CDB1DCEF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E7A2584B-BD76-68AE-6C21-4798F0EB9748}"/>
              </a:ext>
            </a:extLst>
          </p:cNvPr>
          <p:cNvSpPr>
            <a:spLocks noGrp="1" noChangeArrowheads="1"/>
          </p:cNvSpPr>
          <p:nvPr>
            <p:ph type="sldNum" sz="quarter" idx="12"/>
          </p:nvPr>
        </p:nvSpPr>
        <p:spPr>
          <a:ln/>
        </p:spPr>
        <p:txBody>
          <a:bodyPr/>
          <a:lstStyle>
            <a:lvl1pPr>
              <a:defRPr/>
            </a:lvl1pPr>
          </a:lstStyle>
          <a:p>
            <a:pPr>
              <a:defRPr/>
            </a:pPr>
            <a:fld id="{9C1C9C43-C9E7-45A9-9680-5B5D4D81BA3F}" type="slidenum">
              <a:rPr lang="en-US" altLang="en-US"/>
              <a:pPr>
                <a:defRPr/>
              </a:pPr>
              <a:t>‹#›</a:t>
            </a:fld>
            <a:endParaRPr lang="en-US" altLang="en-US" dirty="0"/>
          </a:p>
        </p:txBody>
      </p:sp>
    </p:spTree>
    <p:extLst>
      <p:ext uri="{BB962C8B-B14F-4D97-AF65-F5344CB8AC3E}">
        <p14:creationId xmlns:p14="http://schemas.microsoft.com/office/powerpoint/2010/main" val="2095587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EF777F2-F3E2-0658-98AC-3F1887ECA55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07A9FB77-11B2-7383-8DCE-8A595575234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A042FC28-BF80-7B06-C85C-C9F909173E4F}"/>
              </a:ext>
            </a:extLst>
          </p:cNvPr>
          <p:cNvSpPr>
            <a:spLocks noGrp="1" noChangeArrowheads="1"/>
          </p:cNvSpPr>
          <p:nvPr>
            <p:ph type="sldNum" sz="quarter" idx="12"/>
          </p:nvPr>
        </p:nvSpPr>
        <p:spPr>
          <a:ln/>
        </p:spPr>
        <p:txBody>
          <a:bodyPr/>
          <a:lstStyle>
            <a:lvl1pPr>
              <a:defRPr/>
            </a:lvl1pPr>
          </a:lstStyle>
          <a:p>
            <a:pPr>
              <a:defRPr/>
            </a:pPr>
            <a:fld id="{CE8B7227-2C12-4EDD-BD4A-04559142BAB3}" type="slidenum">
              <a:rPr lang="en-US" altLang="en-US"/>
              <a:pPr>
                <a:defRPr/>
              </a:pPr>
              <a:t>‹#›</a:t>
            </a:fld>
            <a:endParaRPr lang="en-US" altLang="en-US" dirty="0"/>
          </a:p>
        </p:txBody>
      </p:sp>
    </p:spTree>
    <p:extLst>
      <p:ext uri="{BB962C8B-B14F-4D97-AF65-F5344CB8AC3E}">
        <p14:creationId xmlns:p14="http://schemas.microsoft.com/office/powerpoint/2010/main" val="483288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65350"/>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65350"/>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BF12273-0444-62D6-7643-8F7501FB38E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98300DB0-5FC6-308F-534E-167171F3052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1608CB35-5A25-6DAA-F9A9-85A3D1B3DCC6}"/>
              </a:ext>
            </a:extLst>
          </p:cNvPr>
          <p:cNvSpPr>
            <a:spLocks noGrp="1" noChangeArrowheads="1"/>
          </p:cNvSpPr>
          <p:nvPr>
            <p:ph type="sldNum" sz="quarter" idx="12"/>
          </p:nvPr>
        </p:nvSpPr>
        <p:spPr>
          <a:ln/>
        </p:spPr>
        <p:txBody>
          <a:bodyPr/>
          <a:lstStyle>
            <a:lvl1pPr>
              <a:defRPr/>
            </a:lvl1pPr>
          </a:lstStyle>
          <a:p>
            <a:pPr>
              <a:defRPr/>
            </a:pPr>
            <a:fld id="{B0E53E96-FA3A-4557-AB3F-2D64792A3542}" type="slidenum">
              <a:rPr lang="en-US" altLang="en-US"/>
              <a:pPr>
                <a:defRPr/>
              </a:pPr>
              <a:t>‹#›</a:t>
            </a:fld>
            <a:endParaRPr lang="en-US" altLang="en-US" dirty="0"/>
          </a:p>
        </p:txBody>
      </p:sp>
    </p:spTree>
    <p:extLst>
      <p:ext uri="{BB962C8B-B14F-4D97-AF65-F5344CB8AC3E}">
        <p14:creationId xmlns:p14="http://schemas.microsoft.com/office/powerpoint/2010/main" val="1429130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5E6845C-1FA1-BDB5-8EDF-10F3AC7D3B1B}"/>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10679807-4961-6A15-2C66-F7C43E744B8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4C41CF1A-BAF3-DC31-DC19-F19794E30A22}"/>
              </a:ext>
            </a:extLst>
          </p:cNvPr>
          <p:cNvSpPr>
            <a:spLocks noGrp="1" noChangeArrowheads="1"/>
          </p:cNvSpPr>
          <p:nvPr>
            <p:ph type="sldNum" sz="quarter" idx="12"/>
          </p:nvPr>
        </p:nvSpPr>
        <p:spPr>
          <a:ln/>
        </p:spPr>
        <p:txBody>
          <a:bodyPr/>
          <a:lstStyle>
            <a:lvl1pPr>
              <a:defRPr/>
            </a:lvl1pPr>
          </a:lstStyle>
          <a:p>
            <a:pPr>
              <a:defRPr/>
            </a:pPr>
            <a:fld id="{27C07805-A8DC-4BE9-99D1-E405CBCBD85C}" type="slidenum">
              <a:rPr lang="en-US" altLang="en-US"/>
              <a:pPr>
                <a:defRPr/>
              </a:pPr>
              <a:t>‹#›</a:t>
            </a:fld>
            <a:endParaRPr lang="en-US" altLang="en-US" dirty="0"/>
          </a:p>
        </p:txBody>
      </p:sp>
    </p:spTree>
    <p:extLst>
      <p:ext uri="{BB962C8B-B14F-4D97-AF65-F5344CB8AC3E}">
        <p14:creationId xmlns:p14="http://schemas.microsoft.com/office/powerpoint/2010/main" val="2751504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5526D5A-7208-48E2-7C9A-C2913F56752B}"/>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3816F7A4-84E4-D9E1-518B-301793513EF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E99D8D16-2B78-F54F-B8DC-33FF6A4E1F59}"/>
              </a:ext>
            </a:extLst>
          </p:cNvPr>
          <p:cNvSpPr>
            <a:spLocks noGrp="1" noChangeArrowheads="1"/>
          </p:cNvSpPr>
          <p:nvPr>
            <p:ph type="sldNum" sz="quarter" idx="12"/>
          </p:nvPr>
        </p:nvSpPr>
        <p:spPr>
          <a:ln/>
        </p:spPr>
        <p:txBody>
          <a:bodyPr/>
          <a:lstStyle>
            <a:lvl1pPr>
              <a:defRPr/>
            </a:lvl1pPr>
          </a:lstStyle>
          <a:p>
            <a:pPr>
              <a:defRPr/>
            </a:pPr>
            <a:fld id="{49AA24A2-A0B6-40E2-BEC3-4B6841F85D20}" type="slidenum">
              <a:rPr lang="en-US" altLang="en-US"/>
              <a:pPr>
                <a:defRPr/>
              </a:pPr>
              <a:t>‹#›</a:t>
            </a:fld>
            <a:endParaRPr lang="en-US" altLang="en-US" dirty="0"/>
          </a:p>
        </p:txBody>
      </p:sp>
    </p:spTree>
    <p:extLst>
      <p:ext uri="{BB962C8B-B14F-4D97-AF65-F5344CB8AC3E}">
        <p14:creationId xmlns:p14="http://schemas.microsoft.com/office/powerpoint/2010/main" val="122064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84E1AB6-9997-5B14-822D-A483154A73B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37D90A64-2ED7-4D71-0ABC-62052D1AF43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C9BA2427-9D79-60ED-EF57-B33AF9FC0909}"/>
              </a:ext>
            </a:extLst>
          </p:cNvPr>
          <p:cNvSpPr>
            <a:spLocks noGrp="1" noChangeArrowheads="1"/>
          </p:cNvSpPr>
          <p:nvPr>
            <p:ph type="sldNum" sz="quarter" idx="12"/>
          </p:nvPr>
        </p:nvSpPr>
        <p:spPr>
          <a:ln/>
        </p:spPr>
        <p:txBody>
          <a:bodyPr/>
          <a:lstStyle>
            <a:lvl1pPr>
              <a:defRPr/>
            </a:lvl1pPr>
          </a:lstStyle>
          <a:p>
            <a:pPr>
              <a:defRPr/>
            </a:pPr>
            <a:fld id="{33099BD7-5C69-4200-B3EC-3C798F8A194A}" type="slidenum">
              <a:rPr lang="en-US" altLang="en-US"/>
              <a:pPr>
                <a:defRPr/>
              </a:pPr>
              <a:t>‹#›</a:t>
            </a:fld>
            <a:endParaRPr lang="en-US" altLang="en-US" dirty="0"/>
          </a:p>
        </p:txBody>
      </p:sp>
    </p:spTree>
    <p:extLst>
      <p:ext uri="{BB962C8B-B14F-4D97-AF65-F5344CB8AC3E}">
        <p14:creationId xmlns:p14="http://schemas.microsoft.com/office/powerpoint/2010/main" val="25854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65263D-DFD7-A06E-DD50-4C25B08608E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3D8B0607-F984-3982-012E-30BAAEC772E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7D87743-2FC9-6280-2DA1-D6C746F99B7D}"/>
              </a:ext>
            </a:extLst>
          </p:cNvPr>
          <p:cNvSpPr>
            <a:spLocks noGrp="1" noChangeArrowheads="1"/>
          </p:cNvSpPr>
          <p:nvPr>
            <p:ph type="sldNum" sz="quarter" idx="12"/>
          </p:nvPr>
        </p:nvSpPr>
        <p:spPr>
          <a:ln/>
        </p:spPr>
        <p:txBody>
          <a:bodyPr/>
          <a:lstStyle>
            <a:lvl1pPr>
              <a:defRPr/>
            </a:lvl1pPr>
          </a:lstStyle>
          <a:p>
            <a:pPr>
              <a:defRPr/>
            </a:pPr>
            <a:fld id="{4DA7D6AA-635D-4870-9ABC-081C6D1B910D}" type="slidenum">
              <a:rPr lang="en-US" altLang="en-US"/>
              <a:pPr>
                <a:defRPr/>
              </a:pPr>
              <a:t>‹#›</a:t>
            </a:fld>
            <a:endParaRPr lang="en-US" altLang="en-US" dirty="0"/>
          </a:p>
        </p:txBody>
      </p:sp>
    </p:spTree>
    <p:extLst>
      <p:ext uri="{BB962C8B-B14F-4D97-AF65-F5344CB8AC3E}">
        <p14:creationId xmlns:p14="http://schemas.microsoft.com/office/powerpoint/2010/main" val="1067750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ADBF8B4-7F93-7A16-51AB-11F4608705D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66BEB2CC-659A-E1B7-10FD-6AE1E1AEB1D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99A8E22D-7852-70B2-75D4-AA902EF3621B}"/>
              </a:ext>
            </a:extLst>
          </p:cNvPr>
          <p:cNvSpPr>
            <a:spLocks noGrp="1" noChangeArrowheads="1"/>
          </p:cNvSpPr>
          <p:nvPr>
            <p:ph type="sldNum" sz="quarter" idx="12"/>
          </p:nvPr>
        </p:nvSpPr>
        <p:spPr>
          <a:ln/>
        </p:spPr>
        <p:txBody>
          <a:bodyPr/>
          <a:lstStyle>
            <a:lvl1pPr>
              <a:defRPr/>
            </a:lvl1pPr>
          </a:lstStyle>
          <a:p>
            <a:pPr>
              <a:defRPr/>
            </a:pPr>
            <a:fld id="{FE1EF66D-22EC-497D-B554-D31D71B7A8F8}" type="slidenum">
              <a:rPr lang="en-US" altLang="en-US"/>
              <a:pPr>
                <a:defRPr/>
              </a:pPr>
              <a:t>‹#›</a:t>
            </a:fld>
            <a:endParaRPr lang="en-US" altLang="en-US" dirty="0"/>
          </a:p>
        </p:txBody>
      </p:sp>
    </p:spTree>
    <p:extLst>
      <p:ext uri="{BB962C8B-B14F-4D97-AF65-F5344CB8AC3E}">
        <p14:creationId xmlns:p14="http://schemas.microsoft.com/office/powerpoint/2010/main" val="534788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25250E1-16B3-AC10-852A-51E8FEB57060}"/>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CF959E91-D4AF-8262-526F-8E068939B5B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118F4F29-450D-2A56-6292-569F5A958E2B}"/>
              </a:ext>
            </a:extLst>
          </p:cNvPr>
          <p:cNvSpPr>
            <a:spLocks noGrp="1" noChangeArrowheads="1"/>
          </p:cNvSpPr>
          <p:nvPr>
            <p:ph type="sldNum" sz="quarter" idx="12"/>
          </p:nvPr>
        </p:nvSpPr>
        <p:spPr>
          <a:ln/>
        </p:spPr>
        <p:txBody>
          <a:bodyPr/>
          <a:lstStyle>
            <a:lvl1pPr>
              <a:defRPr/>
            </a:lvl1pPr>
          </a:lstStyle>
          <a:p>
            <a:pPr>
              <a:defRPr/>
            </a:pPr>
            <a:fld id="{7B57A2DE-D7EC-4AB8-8DA7-B23D6928A366}" type="slidenum">
              <a:rPr lang="en-US" altLang="en-US"/>
              <a:pPr>
                <a:defRPr/>
              </a:pPr>
              <a:t>‹#›</a:t>
            </a:fld>
            <a:endParaRPr lang="en-US" altLang="en-US" dirty="0"/>
          </a:p>
        </p:txBody>
      </p:sp>
    </p:spTree>
    <p:extLst>
      <p:ext uri="{BB962C8B-B14F-4D97-AF65-F5344CB8AC3E}">
        <p14:creationId xmlns:p14="http://schemas.microsoft.com/office/powerpoint/2010/main" val="4104391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9619D0-CADF-EE92-C4B9-7064F979FD9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D92874CF-9C4A-EF0A-DF6F-5E0C0D68EA3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A4AA426B-5C72-05B4-0F65-A1FB701D76D2}"/>
              </a:ext>
            </a:extLst>
          </p:cNvPr>
          <p:cNvSpPr>
            <a:spLocks noGrp="1" noChangeArrowheads="1"/>
          </p:cNvSpPr>
          <p:nvPr>
            <p:ph type="sldNum" sz="quarter" idx="12"/>
          </p:nvPr>
        </p:nvSpPr>
        <p:spPr>
          <a:ln/>
        </p:spPr>
        <p:txBody>
          <a:bodyPr/>
          <a:lstStyle>
            <a:lvl1pPr>
              <a:defRPr/>
            </a:lvl1pPr>
          </a:lstStyle>
          <a:p>
            <a:pPr>
              <a:defRPr/>
            </a:pPr>
            <a:fld id="{5D495BD9-3C96-46EC-89D7-3F96FFBBE279}" type="slidenum">
              <a:rPr lang="en-US" altLang="en-US"/>
              <a:pPr>
                <a:defRPr/>
              </a:pPr>
              <a:t>‹#›</a:t>
            </a:fld>
            <a:endParaRPr lang="en-US" altLang="en-US" dirty="0"/>
          </a:p>
        </p:txBody>
      </p:sp>
    </p:spTree>
    <p:extLst>
      <p:ext uri="{BB962C8B-B14F-4D97-AF65-F5344CB8AC3E}">
        <p14:creationId xmlns:p14="http://schemas.microsoft.com/office/powerpoint/2010/main" val="1930779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95400"/>
            <a:ext cx="27432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95400"/>
            <a:ext cx="80264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18FD84-98BB-ED38-098E-58753E23A95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4625C298-C88B-64D9-160F-51E90525A1B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80636FF7-3E6F-9B65-0FD3-767AE066EE5F}"/>
              </a:ext>
            </a:extLst>
          </p:cNvPr>
          <p:cNvSpPr>
            <a:spLocks noGrp="1" noChangeArrowheads="1"/>
          </p:cNvSpPr>
          <p:nvPr>
            <p:ph type="sldNum" sz="quarter" idx="12"/>
          </p:nvPr>
        </p:nvSpPr>
        <p:spPr>
          <a:ln/>
        </p:spPr>
        <p:txBody>
          <a:bodyPr/>
          <a:lstStyle>
            <a:lvl1pPr>
              <a:defRPr/>
            </a:lvl1pPr>
          </a:lstStyle>
          <a:p>
            <a:pPr>
              <a:defRPr/>
            </a:pPr>
            <a:fld id="{766C9B3C-A569-4830-B3EA-CFFC695BA1F8}" type="slidenum">
              <a:rPr lang="en-US" altLang="en-US"/>
              <a:pPr>
                <a:defRPr/>
              </a:pPr>
              <a:t>‹#›</a:t>
            </a:fld>
            <a:endParaRPr lang="en-US" altLang="en-US" dirty="0"/>
          </a:p>
        </p:txBody>
      </p:sp>
    </p:spTree>
    <p:extLst>
      <p:ext uri="{BB962C8B-B14F-4D97-AF65-F5344CB8AC3E}">
        <p14:creationId xmlns:p14="http://schemas.microsoft.com/office/powerpoint/2010/main" val="875782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10972800" cy="838200"/>
          </a:xfrm>
        </p:spPr>
        <p:txBody>
          <a:bodyPr/>
          <a:lstStyle/>
          <a:p>
            <a:r>
              <a:rPr lang="en-US"/>
              <a:t>Click to edit Master title style</a:t>
            </a:r>
          </a:p>
        </p:txBody>
      </p:sp>
      <p:sp>
        <p:nvSpPr>
          <p:cNvPr id="3" name="Table Placeholder 2"/>
          <p:cNvSpPr>
            <a:spLocks noGrp="1"/>
          </p:cNvSpPr>
          <p:nvPr>
            <p:ph type="tbl" idx="1"/>
          </p:nvPr>
        </p:nvSpPr>
        <p:spPr>
          <a:xfrm>
            <a:off x="609600" y="2165350"/>
            <a:ext cx="10972800" cy="3702050"/>
          </a:xfrm>
        </p:spPr>
        <p:txBody>
          <a:bodyPr/>
          <a:lstStyle/>
          <a:p>
            <a:pPr lvl="0"/>
            <a:endParaRPr lang="en-US" noProof="0" dirty="0"/>
          </a:p>
        </p:txBody>
      </p:sp>
      <p:sp>
        <p:nvSpPr>
          <p:cNvPr id="4" name="Rectangle 4">
            <a:extLst>
              <a:ext uri="{FF2B5EF4-FFF2-40B4-BE49-F238E27FC236}">
                <a16:creationId xmlns:a16="http://schemas.microsoft.com/office/drawing/2014/main" id="{099E00B0-BC75-1513-4B75-655CAE0A794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4C483D3B-2EE2-9A9C-781B-CB5136DD8F9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8D115797-AB3A-4869-3C36-37EE690803BF}"/>
              </a:ext>
            </a:extLst>
          </p:cNvPr>
          <p:cNvSpPr>
            <a:spLocks noGrp="1" noChangeArrowheads="1"/>
          </p:cNvSpPr>
          <p:nvPr>
            <p:ph type="sldNum" sz="quarter" idx="12"/>
          </p:nvPr>
        </p:nvSpPr>
        <p:spPr>
          <a:ln/>
        </p:spPr>
        <p:txBody>
          <a:bodyPr/>
          <a:lstStyle>
            <a:lvl1pPr>
              <a:defRPr/>
            </a:lvl1pPr>
          </a:lstStyle>
          <a:p>
            <a:pPr>
              <a:defRPr/>
            </a:pPr>
            <a:fld id="{E80D4255-4C12-44B1-9E88-09F4D36D8036}" type="slidenum">
              <a:rPr lang="en-US" altLang="en-US"/>
              <a:pPr>
                <a:defRPr/>
              </a:pPr>
              <a:t>‹#›</a:t>
            </a:fld>
            <a:endParaRPr lang="en-US" altLang="en-US" dirty="0"/>
          </a:p>
        </p:txBody>
      </p:sp>
    </p:spTree>
    <p:extLst>
      <p:ext uri="{BB962C8B-B14F-4D97-AF65-F5344CB8AC3E}">
        <p14:creationId xmlns:p14="http://schemas.microsoft.com/office/powerpoint/2010/main" val="832572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26" descr="MN PPT cvr">
            <a:extLst>
              <a:ext uri="{FF2B5EF4-FFF2-40B4-BE49-F238E27FC236}">
                <a16:creationId xmlns:a16="http://schemas.microsoft.com/office/drawing/2014/main" id="{FC2542AE-8575-A71C-2405-EA365416A7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609600" y="5181600"/>
            <a:ext cx="10261600" cy="457200"/>
          </a:xfrm>
        </p:spPr>
        <p:txBody>
          <a:bodyPr tIns="0" rIns="0" bIns="0"/>
          <a:lstStyle>
            <a:lvl1pPr>
              <a:defRPr sz="2300">
                <a:solidFill>
                  <a:schemeClr val="tx1"/>
                </a:solidFill>
              </a:defRPr>
            </a:lvl1pPr>
          </a:lstStyle>
          <a:p>
            <a:pPr lvl="0"/>
            <a:r>
              <a:rPr lang="en-US" noProof="0"/>
              <a:t>Click to edit Master title style</a:t>
            </a:r>
          </a:p>
        </p:txBody>
      </p:sp>
      <p:sp>
        <p:nvSpPr>
          <p:cNvPr id="5124" name="Rectangle 4"/>
          <p:cNvSpPr>
            <a:spLocks noGrp="1" noChangeArrowheads="1"/>
          </p:cNvSpPr>
          <p:nvPr>
            <p:ph type="subTitle" idx="1"/>
          </p:nvPr>
        </p:nvSpPr>
        <p:spPr>
          <a:xfrm>
            <a:off x="609600" y="5662613"/>
            <a:ext cx="10261600" cy="457200"/>
          </a:xfrm>
        </p:spPr>
        <p:txBody>
          <a:bodyPr tIns="0" rIns="0" bIns="0"/>
          <a:lstStyle>
            <a:lvl1pPr marL="0" indent="0">
              <a:buFontTx/>
              <a:buNone/>
              <a:defRPr sz="1800"/>
            </a:lvl1pPr>
          </a:lstStyle>
          <a:p>
            <a:pPr lvl="0"/>
            <a:r>
              <a:rPr lang="en-US" noProof="0"/>
              <a:t>Click to edit Master subtitle style</a:t>
            </a:r>
          </a:p>
        </p:txBody>
      </p:sp>
      <p:sp>
        <p:nvSpPr>
          <p:cNvPr id="3" name="Rectangle 5">
            <a:extLst>
              <a:ext uri="{FF2B5EF4-FFF2-40B4-BE49-F238E27FC236}">
                <a16:creationId xmlns:a16="http://schemas.microsoft.com/office/drawing/2014/main" id="{8CAC2543-04B6-2DD6-97CD-F84472F1C7E1}"/>
              </a:ext>
            </a:extLst>
          </p:cNvPr>
          <p:cNvSpPr>
            <a:spLocks noGrp="1" noChangeArrowheads="1"/>
          </p:cNvSpPr>
          <p:nvPr>
            <p:ph type="dt" sz="half" idx="10"/>
          </p:nvPr>
        </p:nvSpPr>
        <p:spPr>
          <a:xfrm>
            <a:off x="914400" y="6248400"/>
            <a:ext cx="2540000" cy="457200"/>
          </a:xfrm>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A2CD3866-B5AC-6B5E-E5E2-1A50220BB37A}"/>
              </a:ext>
            </a:extLst>
          </p:cNvPr>
          <p:cNvSpPr>
            <a:spLocks noGrp="1" noChangeArrowheads="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350568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1087953-799C-817A-14CA-154B8F26B77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9C695B15-6373-A539-BD52-EDA883E43A9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F583F4A5-4063-5032-AD44-028A8D138989}"/>
              </a:ext>
            </a:extLst>
          </p:cNvPr>
          <p:cNvSpPr>
            <a:spLocks noGrp="1" noChangeArrowheads="1"/>
          </p:cNvSpPr>
          <p:nvPr>
            <p:ph type="sldNum" sz="quarter" idx="12"/>
          </p:nvPr>
        </p:nvSpPr>
        <p:spPr>
          <a:ln/>
        </p:spPr>
        <p:txBody>
          <a:bodyPr/>
          <a:lstStyle>
            <a:lvl1pPr>
              <a:defRPr/>
            </a:lvl1pPr>
          </a:lstStyle>
          <a:p>
            <a:pPr>
              <a:defRPr/>
            </a:pPr>
            <a:fld id="{C7DDA58F-E0A6-4954-941C-179315E20C75}" type="slidenum">
              <a:rPr lang="en-US" altLang="en-US"/>
              <a:pPr>
                <a:defRPr/>
              </a:pPr>
              <a:t>‹#›</a:t>
            </a:fld>
            <a:endParaRPr lang="en-US" altLang="en-US" dirty="0"/>
          </a:p>
        </p:txBody>
      </p:sp>
    </p:spTree>
    <p:extLst>
      <p:ext uri="{BB962C8B-B14F-4D97-AF65-F5344CB8AC3E}">
        <p14:creationId xmlns:p14="http://schemas.microsoft.com/office/powerpoint/2010/main" val="1648268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50C77AA-5AAC-5BA5-957C-84BDA49E908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06300204-1DCF-09D3-F11F-B0715003A28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CE02B59-B0A1-CD4F-C545-D4F3F8D938B9}"/>
              </a:ext>
            </a:extLst>
          </p:cNvPr>
          <p:cNvSpPr>
            <a:spLocks noGrp="1" noChangeArrowheads="1"/>
          </p:cNvSpPr>
          <p:nvPr>
            <p:ph type="sldNum" sz="quarter" idx="12"/>
          </p:nvPr>
        </p:nvSpPr>
        <p:spPr>
          <a:ln/>
        </p:spPr>
        <p:txBody>
          <a:bodyPr/>
          <a:lstStyle>
            <a:lvl1pPr>
              <a:defRPr/>
            </a:lvl1pPr>
          </a:lstStyle>
          <a:p>
            <a:pPr>
              <a:defRPr/>
            </a:pPr>
            <a:fld id="{4DE2A764-F78D-459C-8E3D-726059F1CF7C}" type="slidenum">
              <a:rPr lang="en-US" altLang="en-US"/>
              <a:pPr>
                <a:defRPr/>
              </a:pPr>
              <a:t>‹#›</a:t>
            </a:fld>
            <a:endParaRPr lang="en-US" altLang="en-US" dirty="0"/>
          </a:p>
        </p:txBody>
      </p:sp>
    </p:spTree>
    <p:extLst>
      <p:ext uri="{BB962C8B-B14F-4D97-AF65-F5344CB8AC3E}">
        <p14:creationId xmlns:p14="http://schemas.microsoft.com/office/powerpoint/2010/main" val="3744986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65350"/>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65350"/>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7223DC4-D91D-4E5E-EA6C-B46CEE80368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254961B0-4219-5C3E-6AD0-90DFE2A7BAE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A3109FBA-F05E-4D00-05EA-7FB5DA195AD1}"/>
              </a:ext>
            </a:extLst>
          </p:cNvPr>
          <p:cNvSpPr>
            <a:spLocks noGrp="1" noChangeArrowheads="1"/>
          </p:cNvSpPr>
          <p:nvPr>
            <p:ph type="sldNum" sz="quarter" idx="12"/>
          </p:nvPr>
        </p:nvSpPr>
        <p:spPr>
          <a:ln/>
        </p:spPr>
        <p:txBody>
          <a:bodyPr/>
          <a:lstStyle>
            <a:lvl1pPr>
              <a:defRPr/>
            </a:lvl1pPr>
          </a:lstStyle>
          <a:p>
            <a:pPr>
              <a:defRPr/>
            </a:pPr>
            <a:fld id="{B19527EF-3588-4C73-B63F-99C5620C4CC5}" type="slidenum">
              <a:rPr lang="en-US" altLang="en-US"/>
              <a:pPr>
                <a:defRPr/>
              </a:pPr>
              <a:t>‹#›</a:t>
            </a:fld>
            <a:endParaRPr lang="en-US" altLang="en-US" dirty="0"/>
          </a:p>
        </p:txBody>
      </p:sp>
    </p:spTree>
    <p:extLst>
      <p:ext uri="{BB962C8B-B14F-4D97-AF65-F5344CB8AC3E}">
        <p14:creationId xmlns:p14="http://schemas.microsoft.com/office/powerpoint/2010/main" val="930296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4EE7B9F-1165-F601-6430-CCB2EA9D25FB}"/>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5CF76CC0-6CEE-F3A5-CF0A-787A22D3B04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33F60F27-60AA-F965-0AAC-C4805B60572B}"/>
              </a:ext>
            </a:extLst>
          </p:cNvPr>
          <p:cNvSpPr>
            <a:spLocks noGrp="1" noChangeArrowheads="1"/>
          </p:cNvSpPr>
          <p:nvPr>
            <p:ph type="sldNum" sz="quarter" idx="12"/>
          </p:nvPr>
        </p:nvSpPr>
        <p:spPr>
          <a:ln/>
        </p:spPr>
        <p:txBody>
          <a:bodyPr/>
          <a:lstStyle>
            <a:lvl1pPr>
              <a:defRPr/>
            </a:lvl1pPr>
          </a:lstStyle>
          <a:p>
            <a:pPr>
              <a:defRPr/>
            </a:pPr>
            <a:fld id="{8FBF2E94-DFD7-4C2B-B73E-C782EFFACB72}" type="slidenum">
              <a:rPr lang="en-US" altLang="en-US"/>
              <a:pPr>
                <a:defRPr/>
              </a:pPr>
              <a:t>‹#›</a:t>
            </a:fld>
            <a:endParaRPr lang="en-US" altLang="en-US" dirty="0"/>
          </a:p>
        </p:txBody>
      </p:sp>
    </p:spTree>
    <p:extLst>
      <p:ext uri="{BB962C8B-B14F-4D97-AF65-F5344CB8AC3E}">
        <p14:creationId xmlns:p14="http://schemas.microsoft.com/office/powerpoint/2010/main" val="137058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A36F51B-FC92-E755-1C86-DB6B9BB56E4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CDFCFF39-0A48-6FFE-26C7-5CF7B2BA4BA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58062A0-7E04-DAA8-97C1-06347E96BD45}"/>
              </a:ext>
            </a:extLst>
          </p:cNvPr>
          <p:cNvSpPr>
            <a:spLocks noGrp="1" noChangeArrowheads="1"/>
          </p:cNvSpPr>
          <p:nvPr>
            <p:ph type="sldNum" sz="quarter" idx="12"/>
          </p:nvPr>
        </p:nvSpPr>
        <p:spPr>
          <a:ln/>
        </p:spPr>
        <p:txBody>
          <a:bodyPr/>
          <a:lstStyle>
            <a:lvl1pPr>
              <a:defRPr/>
            </a:lvl1pPr>
          </a:lstStyle>
          <a:p>
            <a:pPr>
              <a:defRPr/>
            </a:pPr>
            <a:fld id="{2E5CD8FB-2B40-430C-BE78-834672EEC241}" type="slidenum">
              <a:rPr lang="en-US" altLang="en-US"/>
              <a:pPr>
                <a:defRPr/>
              </a:pPr>
              <a:t>‹#›</a:t>
            </a:fld>
            <a:endParaRPr lang="en-US" altLang="en-US" dirty="0"/>
          </a:p>
        </p:txBody>
      </p:sp>
    </p:spTree>
    <p:extLst>
      <p:ext uri="{BB962C8B-B14F-4D97-AF65-F5344CB8AC3E}">
        <p14:creationId xmlns:p14="http://schemas.microsoft.com/office/powerpoint/2010/main" val="1609247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22FAEB3-6ACF-10D9-200A-C51CB38BBB9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FE749C0C-B3B3-BB34-1292-0BCE68C5886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C5FEB88C-FDDB-D8B9-D331-821136FC6B19}"/>
              </a:ext>
            </a:extLst>
          </p:cNvPr>
          <p:cNvSpPr>
            <a:spLocks noGrp="1" noChangeArrowheads="1"/>
          </p:cNvSpPr>
          <p:nvPr>
            <p:ph type="sldNum" sz="quarter" idx="12"/>
          </p:nvPr>
        </p:nvSpPr>
        <p:spPr>
          <a:ln/>
        </p:spPr>
        <p:txBody>
          <a:bodyPr/>
          <a:lstStyle>
            <a:lvl1pPr>
              <a:defRPr/>
            </a:lvl1pPr>
          </a:lstStyle>
          <a:p>
            <a:pPr>
              <a:defRPr/>
            </a:pPr>
            <a:fld id="{A32C647A-58C4-4082-979C-E4BD299DDE55}" type="slidenum">
              <a:rPr lang="en-US" altLang="en-US"/>
              <a:pPr>
                <a:defRPr/>
              </a:pPr>
              <a:t>‹#›</a:t>
            </a:fld>
            <a:endParaRPr lang="en-US" altLang="en-US" dirty="0"/>
          </a:p>
        </p:txBody>
      </p:sp>
    </p:spTree>
    <p:extLst>
      <p:ext uri="{BB962C8B-B14F-4D97-AF65-F5344CB8AC3E}">
        <p14:creationId xmlns:p14="http://schemas.microsoft.com/office/powerpoint/2010/main" val="4230770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141A372-7A90-3246-400F-54850E81659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1A717569-41FB-032A-EB4C-ABEF7E7D3B9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F39B9E91-65DA-6929-F8CD-3ED4D991FE65}"/>
              </a:ext>
            </a:extLst>
          </p:cNvPr>
          <p:cNvSpPr>
            <a:spLocks noGrp="1" noChangeArrowheads="1"/>
          </p:cNvSpPr>
          <p:nvPr>
            <p:ph type="sldNum" sz="quarter" idx="12"/>
          </p:nvPr>
        </p:nvSpPr>
        <p:spPr>
          <a:ln/>
        </p:spPr>
        <p:txBody>
          <a:bodyPr/>
          <a:lstStyle>
            <a:lvl1pPr>
              <a:defRPr/>
            </a:lvl1pPr>
          </a:lstStyle>
          <a:p>
            <a:pPr>
              <a:defRPr/>
            </a:pPr>
            <a:fld id="{62310741-9336-401E-A6C1-90E119A9832E}" type="slidenum">
              <a:rPr lang="en-US" altLang="en-US"/>
              <a:pPr>
                <a:defRPr/>
              </a:pPr>
              <a:t>‹#›</a:t>
            </a:fld>
            <a:endParaRPr lang="en-US" altLang="en-US" dirty="0"/>
          </a:p>
        </p:txBody>
      </p:sp>
    </p:spTree>
    <p:extLst>
      <p:ext uri="{BB962C8B-B14F-4D97-AF65-F5344CB8AC3E}">
        <p14:creationId xmlns:p14="http://schemas.microsoft.com/office/powerpoint/2010/main" val="1049997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FE1475A-60E1-9B21-AB52-54412CF9D8C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BEA5E6A2-39A7-6122-B500-6CEBF0DA8A0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08D0F419-7182-D722-1FAF-A891CBE57514}"/>
              </a:ext>
            </a:extLst>
          </p:cNvPr>
          <p:cNvSpPr>
            <a:spLocks noGrp="1" noChangeArrowheads="1"/>
          </p:cNvSpPr>
          <p:nvPr>
            <p:ph type="sldNum" sz="quarter" idx="12"/>
          </p:nvPr>
        </p:nvSpPr>
        <p:spPr>
          <a:ln/>
        </p:spPr>
        <p:txBody>
          <a:bodyPr/>
          <a:lstStyle>
            <a:lvl1pPr>
              <a:defRPr/>
            </a:lvl1pPr>
          </a:lstStyle>
          <a:p>
            <a:pPr>
              <a:defRPr/>
            </a:pPr>
            <a:fld id="{EA1DC48E-2057-4759-975C-08E80CA8C48F}" type="slidenum">
              <a:rPr lang="en-US" altLang="en-US"/>
              <a:pPr>
                <a:defRPr/>
              </a:pPr>
              <a:t>‹#›</a:t>
            </a:fld>
            <a:endParaRPr lang="en-US" altLang="en-US" dirty="0"/>
          </a:p>
        </p:txBody>
      </p:sp>
    </p:spTree>
    <p:extLst>
      <p:ext uri="{BB962C8B-B14F-4D97-AF65-F5344CB8AC3E}">
        <p14:creationId xmlns:p14="http://schemas.microsoft.com/office/powerpoint/2010/main" val="4075913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E4F9014-18FF-2BCF-D20A-DF0BB6176A90}"/>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9EF9CC20-74EE-8634-3CA7-CB14F66B516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F1649EFC-03C6-8929-227A-02C60A322560}"/>
              </a:ext>
            </a:extLst>
          </p:cNvPr>
          <p:cNvSpPr>
            <a:spLocks noGrp="1" noChangeArrowheads="1"/>
          </p:cNvSpPr>
          <p:nvPr>
            <p:ph type="sldNum" sz="quarter" idx="12"/>
          </p:nvPr>
        </p:nvSpPr>
        <p:spPr>
          <a:ln/>
        </p:spPr>
        <p:txBody>
          <a:bodyPr/>
          <a:lstStyle>
            <a:lvl1pPr>
              <a:defRPr/>
            </a:lvl1pPr>
          </a:lstStyle>
          <a:p>
            <a:pPr>
              <a:defRPr/>
            </a:pPr>
            <a:fld id="{B52D043E-0583-43AF-AD8E-4E0C33C0201C}" type="slidenum">
              <a:rPr lang="en-US" altLang="en-US"/>
              <a:pPr>
                <a:defRPr/>
              </a:pPr>
              <a:t>‹#›</a:t>
            </a:fld>
            <a:endParaRPr lang="en-US" altLang="en-US" dirty="0"/>
          </a:p>
        </p:txBody>
      </p:sp>
    </p:spTree>
    <p:extLst>
      <p:ext uri="{BB962C8B-B14F-4D97-AF65-F5344CB8AC3E}">
        <p14:creationId xmlns:p14="http://schemas.microsoft.com/office/powerpoint/2010/main" val="2460420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E37AB4-D3E4-B43C-1917-ED28523E5BD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6EC19DF3-6FD6-4E7D-6BC6-843FFF5CD49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EADBC0E9-2427-3D45-F7D5-757C82C50F61}"/>
              </a:ext>
            </a:extLst>
          </p:cNvPr>
          <p:cNvSpPr>
            <a:spLocks noGrp="1" noChangeArrowheads="1"/>
          </p:cNvSpPr>
          <p:nvPr>
            <p:ph type="sldNum" sz="quarter" idx="12"/>
          </p:nvPr>
        </p:nvSpPr>
        <p:spPr>
          <a:ln/>
        </p:spPr>
        <p:txBody>
          <a:bodyPr/>
          <a:lstStyle>
            <a:lvl1pPr>
              <a:defRPr/>
            </a:lvl1pPr>
          </a:lstStyle>
          <a:p>
            <a:pPr>
              <a:defRPr/>
            </a:pPr>
            <a:fld id="{24308A51-2BBC-4934-A50C-BF231260ECD7}" type="slidenum">
              <a:rPr lang="en-US" altLang="en-US"/>
              <a:pPr>
                <a:defRPr/>
              </a:pPr>
              <a:t>‹#›</a:t>
            </a:fld>
            <a:endParaRPr lang="en-US" altLang="en-US" dirty="0"/>
          </a:p>
        </p:txBody>
      </p:sp>
    </p:spTree>
    <p:extLst>
      <p:ext uri="{BB962C8B-B14F-4D97-AF65-F5344CB8AC3E}">
        <p14:creationId xmlns:p14="http://schemas.microsoft.com/office/powerpoint/2010/main" val="76261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95400"/>
            <a:ext cx="27432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95400"/>
            <a:ext cx="80264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FB6E3B-03D7-105A-E69A-F87786DC4BC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A0C237D3-C6DF-8E1D-7E34-F96B752F0BF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F736AD93-67B2-7E16-E5C3-5018FC073903}"/>
              </a:ext>
            </a:extLst>
          </p:cNvPr>
          <p:cNvSpPr>
            <a:spLocks noGrp="1" noChangeArrowheads="1"/>
          </p:cNvSpPr>
          <p:nvPr>
            <p:ph type="sldNum" sz="quarter" idx="12"/>
          </p:nvPr>
        </p:nvSpPr>
        <p:spPr>
          <a:ln/>
        </p:spPr>
        <p:txBody>
          <a:bodyPr/>
          <a:lstStyle>
            <a:lvl1pPr>
              <a:defRPr/>
            </a:lvl1pPr>
          </a:lstStyle>
          <a:p>
            <a:pPr>
              <a:defRPr/>
            </a:pPr>
            <a:fld id="{1D63E382-998C-4B72-8302-6BAC91AE2F10}" type="slidenum">
              <a:rPr lang="en-US" altLang="en-US"/>
              <a:pPr>
                <a:defRPr/>
              </a:pPr>
              <a:t>‹#›</a:t>
            </a:fld>
            <a:endParaRPr lang="en-US" altLang="en-US" dirty="0"/>
          </a:p>
        </p:txBody>
      </p:sp>
    </p:spTree>
    <p:extLst>
      <p:ext uri="{BB962C8B-B14F-4D97-AF65-F5344CB8AC3E}">
        <p14:creationId xmlns:p14="http://schemas.microsoft.com/office/powerpoint/2010/main" val="2289709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10972800" cy="838200"/>
          </a:xfrm>
        </p:spPr>
        <p:txBody>
          <a:bodyPr/>
          <a:lstStyle/>
          <a:p>
            <a:r>
              <a:rPr lang="en-US"/>
              <a:t>Click to edit Master title style</a:t>
            </a:r>
          </a:p>
        </p:txBody>
      </p:sp>
      <p:sp>
        <p:nvSpPr>
          <p:cNvPr id="3" name="Table Placeholder 2"/>
          <p:cNvSpPr>
            <a:spLocks noGrp="1"/>
          </p:cNvSpPr>
          <p:nvPr>
            <p:ph type="tbl" idx="1"/>
          </p:nvPr>
        </p:nvSpPr>
        <p:spPr>
          <a:xfrm>
            <a:off x="609600" y="2165350"/>
            <a:ext cx="10972800" cy="3702050"/>
          </a:xfrm>
        </p:spPr>
        <p:txBody>
          <a:bodyPr/>
          <a:lstStyle/>
          <a:p>
            <a:pPr lvl="0"/>
            <a:endParaRPr lang="en-US" noProof="0" dirty="0"/>
          </a:p>
        </p:txBody>
      </p:sp>
      <p:sp>
        <p:nvSpPr>
          <p:cNvPr id="4" name="Rectangle 4">
            <a:extLst>
              <a:ext uri="{FF2B5EF4-FFF2-40B4-BE49-F238E27FC236}">
                <a16:creationId xmlns:a16="http://schemas.microsoft.com/office/drawing/2014/main" id="{4C417A38-632A-2D64-E7EF-94F40199F77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0D0B27F3-7A43-6AEF-BFDA-2CA188F88D3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E7C01087-C7CE-34CB-9CAE-849A310F277F}"/>
              </a:ext>
            </a:extLst>
          </p:cNvPr>
          <p:cNvSpPr>
            <a:spLocks noGrp="1" noChangeArrowheads="1"/>
          </p:cNvSpPr>
          <p:nvPr>
            <p:ph type="sldNum" sz="quarter" idx="12"/>
          </p:nvPr>
        </p:nvSpPr>
        <p:spPr>
          <a:ln/>
        </p:spPr>
        <p:txBody>
          <a:bodyPr/>
          <a:lstStyle>
            <a:lvl1pPr>
              <a:defRPr/>
            </a:lvl1pPr>
          </a:lstStyle>
          <a:p>
            <a:pPr>
              <a:defRPr/>
            </a:pPr>
            <a:fld id="{23EDADE2-21E0-4141-9FBC-3B4F97CB7E44}" type="slidenum">
              <a:rPr lang="en-US" altLang="en-US"/>
              <a:pPr>
                <a:defRPr/>
              </a:pPr>
              <a:t>‹#›</a:t>
            </a:fld>
            <a:endParaRPr lang="en-US" altLang="en-US" dirty="0"/>
          </a:p>
        </p:txBody>
      </p:sp>
    </p:spTree>
    <p:extLst>
      <p:ext uri="{BB962C8B-B14F-4D97-AF65-F5344CB8AC3E}">
        <p14:creationId xmlns:p14="http://schemas.microsoft.com/office/powerpoint/2010/main" val="396416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65350"/>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65350"/>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F057EBC-ADF6-710C-D181-0E3BD8A846E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893F1AE3-6470-6F28-5996-8046565148F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2FAE0073-3180-0A18-B838-BDB07380A687}"/>
              </a:ext>
            </a:extLst>
          </p:cNvPr>
          <p:cNvSpPr>
            <a:spLocks noGrp="1" noChangeArrowheads="1"/>
          </p:cNvSpPr>
          <p:nvPr>
            <p:ph type="sldNum" sz="quarter" idx="12"/>
          </p:nvPr>
        </p:nvSpPr>
        <p:spPr>
          <a:ln/>
        </p:spPr>
        <p:txBody>
          <a:bodyPr/>
          <a:lstStyle>
            <a:lvl1pPr>
              <a:defRPr/>
            </a:lvl1pPr>
          </a:lstStyle>
          <a:p>
            <a:pPr>
              <a:defRPr/>
            </a:pPr>
            <a:fld id="{B63F3BBC-3E14-45A7-8D56-342C8F8FCC47}" type="slidenum">
              <a:rPr lang="en-US" altLang="en-US"/>
              <a:pPr>
                <a:defRPr/>
              </a:pPr>
              <a:t>‹#›</a:t>
            </a:fld>
            <a:endParaRPr lang="en-US" altLang="en-US" dirty="0"/>
          </a:p>
        </p:txBody>
      </p:sp>
    </p:spTree>
    <p:extLst>
      <p:ext uri="{BB962C8B-B14F-4D97-AF65-F5344CB8AC3E}">
        <p14:creationId xmlns:p14="http://schemas.microsoft.com/office/powerpoint/2010/main" val="281851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CF6F6A5-F46F-1CA5-F382-ACCE3E83527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4D4A6B1F-9B54-4D0D-E7C5-296EACFD49E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1C78DC38-1749-CC40-757E-7129AE32268D}"/>
              </a:ext>
            </a:extLst>
          </p:cNvPr>
          <p:cNvSpPr>
            <a:spLocks noGrp="1" noChangeArrowheads="1"/>
          </p:cNvSpPr>
          <p:nvPr>
            <p:ph type="sldNum" sz="quarter" idx="12"/>
          </p:nvPr>
        </p:nvSpPr>
        <p:spPr>
          <a:ln/>
        </p:spPr>
        <p:txBody>
          <a:bodyPr/>
          <a:lstStyle>
            <a:lvl1pPr>
              <a:defRPr/>
            </a:lvl1pPr>
          </a:lstStyle>
          <a:p>
            <a:pPr>
              <a:defRPr/>
            </a:pPr>
            <a:fld id="{E4484C4A-CD8F-49F2-AB47-E8480331941B}" type="slidenum">
              <a:rPr lang="en-US" altLang="en-US"/>
              <a:pPr>
                <a:defRPr/>
              </a:pPr>
              <a:t>‹#›</a:t>
            </a:fld>
            <a:endParaRPr lang="en-US" altLang="en-US" dirty="0"/>
          </a:p>
        </p:txBody>
      </p:sp>
    </p:spTree>
    <p:extLst>
      <p:ext uri="{BB962C8B-B14F-4D97-AF65-F5344CB8AC3E}">
        <p14:creationId xmlns:p14="http://schemas.microsoft.com/office/powerpoint/2010/main" val="203244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212B895-F836-9FFA-4EB1-0CE2F0F366D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BFF85DC0-D495-8AE2-254C-F537F360ADF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CD0716E1-21B2-7B04-DBE3-4380C94910A0}"/>
              </a:ext>
            </a:extLst>
          </p:cNvPr>
          <p:cNvSpPr>
            <a:spLocks noGrp="1" noChangeArrowheads="1"/>
          </p:cNvSpPr>
          <p:nvPr>
            <p:ph type="sldNum" sz="quarter" idx="12"/>
          </p:nvPr>
        </p:nvSpPr>
        <p:spPr>
          <a:ln/>
        </p:spPr>
        <p:txBody>
          <a:bodyPr/>
          <a:lstStyle>
            <a:lvl1pPr>
              <a:defRPr/>
            </a:lvl1pPr>
          </a:lstStyle>
          <a:p>
            <a:pPr>
              <a:defRPr/>
            </a:pPr>
            <a:fld id="{E1CB522B-CFD0-4D23-AF02-5C016E94F1C2}" type="slidenum">
              <a:rPr lang="en-US" altLang="en-US"/>
              <a:pPr>
                <a:defRPr/>
              </a:pPr>
              <a:t>‹#›</a:t>
            </a:fld>
            <a:endParaRPr lang="en-US" altLang="en-US" dirty="0"/>
          </a:p>
        </p:txBody>
      </p:sp>
    </p:spTree>
    <p:extLst>
      <p:ext uri="{BB962C8B-B14F-4D97-AF65-F5344CB8AC3E}">
        <p14:creationId xmlns:p14="http://schemas.microsoft.com/office/powerpoint/2010/main" val="4218448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BAB871D-3379-7DDF-3F3D-5ECF92C02EB2}"/>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6B6B1B9B-8DB9-8AE0-DE30-54E25BB7503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51D1B802-2549-AD0B-4A46-E2EE28DBCB8F}"/>
              </a:ext>
            </a:extLst>
          </p:cNvPr>
          <p:cNvSpPr>
            <a:spLocks noGrp="1" noChangeArrowheads="1"/>
          </p:cNvSpPr>
          <p:nvPr>
            <p:ph type="sldNum" sz="quarter" idx="12"/>
          </p:nvPr>
        </p:nvSpPr>
        <p:spPr>
          <a:ln/>
        </p:spPr>
        <p:txBody>
          <a:bodyPr/>
          <a:lstStyle>
            <a:lvl1pPr>
              <a:defRPr/>
            </a:lvl1pPr>
          </a:lstStyle>
          <a:p>
            <a:pPr>
              <a:defRPr/>
            </a:pPr>
            <a:fld id="{CB0FCE21-AC04-4BBA-877C-052277D3A402}" type="slidenum">
              <a:rPr lang="en-US" altLang="en-US"/>
              <a:pPr>
                <a:defRPr/>
              </a:pPr>
              <a:t>‹#›</a:t>
            </a:fld>
            <a:endParaRPr lang="en-US" altLang="en-US" dirty="0"/>
          </a:p>
        </p:txBody>
      </p:sp>
    </p:spTree>
    <p:extLst>
      <p:ext uri="{BB962C8B-B14F-4D97-AF65-F5344CB8AC3E}">
        <p14:creationId xmlns:p14="http://schemas.microsoft.com/office/powerpoint/2010/main" val="257888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F88CBF5-1E6E-62B4-33B9-EA1C28BA8DDB}"/>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16265691-0DBC-03D1-FF41-8DCDF623062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C0C9CE40-45A1-CB11-120A-A838B1B5C9E7}"/>
              </a:ext>
            </a:extLst>
          </p:cNvPr>
          <p:cNvSpPr>
            <a:spLocks noGrp="1" noChangeArrowheads="1"/>
          </p:cNvSpPr>
          <p:nvPr>
            <p:ph type="sldNum" sz="quarter" idx="12"/>
          </p:nvPr>
        </p:nvSpPr>
        <p:spPr>
          <a:ln/>
        </p:spPr>
        <p:txBody>
          <a:bodyPr/>
          <a:lstStyle>
            <a:lvl1pPr>
              <a:defRPr/>
            </a:lvl1pPr>
          </a:lstStyle>
          <a:p>
            <a:pPr>
              <a:defRPr/>
            </a:pPr>
            <a:fld id="{777A2EF4-601F-4C42-9258-A757E2EEC7EC}" type="slidenum">
              <a:rPr lang="en-US" altLang="en-US"/>
              <a:pPr>
                <a:defRPr/>
              </a:pPr>
              <a:t>‹#›</a:t>
            </a:fld>
            <a:endParaRPr lang="en-US" altLang="en-US" dirty="0"/>
          </a:p>
        </p:txBody>
      </p:sp>
    </p:spTree>
    <p:extLst>
      <p:ext uri="{BB962C8B-B14F-4D97-AF65-F5344CB8AC3E}">
        <p14:creationId xmlns:p14="http://schemas.microsoft.com/office/powerpoint/2010/main" val="237651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DA747F-0944-DA47-F1C2-4040AF6F842B}"/>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7A770F27-8B13-7E37-24C2-F67BADE8F36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702DF4D6-4AD5-1B03-248E-9CDF6C9C4FAB}"/>
              </a:ext>
            </a:extLst>
          </p:cNvPr>
          <p:cNvSpPr>
            <a:spLocks noGrp="1" noChangeArrowheads="1"/>
          </p:cNvSpPr>
          <p:nvPr>
            <p:ph type="sldNum" sz="quarter" idx="12"/>
          </p:nvPr>
        </p:nvSpPr>
        <p:spPr>
          <a:ln/>
        </p:spPr>
        <p:txBody>
          <a:bodyPr/>
          <a:lstStyle>
            <a:lvl1pPr>
              <a:defRPr/>
            </a:lvl1pPr>
          </a:lstStyle>
          <a:p>
            <a:pPr>
              <a:defRPr/>
            </a:pPr>
            <a:fld id="{E0C9D7A3-1FD0-4D69-A297-BA835F003DD3}" type="slidenum">
              <a:rPr lang="en-US" altLang="en-US"/>
              <a:pPr>
                <a:defRPr/>
              </a:pPr>
              <a:t>‹#›</a:t>
            </a:fld>
            <a:endParaRPr lang="en-US" altLang="en-US" dirty="0"/>
          </a:p>
        </p:txBody>
      </p:sp>
    </p:spTree>
    <p:extLst>
      <p:ext uri="{BB962C8B-B14F-4D97-AF65-F5344CB8AC3E}">
        <p14:creationId xmlns:p14="http://schemas.microsoft.com/office/powerpoint/2010/main" val="97163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2" descr="MN PPT slide1">
            <a:extLst>
              <a:ext uri="{FF2B5EF4-FFF2-40B4-BE49-F238E27FC236}">
                <a16:creationId xmlns:a16="http://schemas.microsoft.com/office/drawing/2014/main" id="{63F2D3C0-B1F4-8D47-782B-0A02533EDB0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411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E8540F0B-0363-D896-2FC1-9CF690831190}"/>
              </a:ext>
            </a:extLst>
          </p:cNvPr>
          <p:cNvSpPr>
            <a:spLocks noGrp="1" noChangeArrowheads="1"/>
          </p:cNvSpPr>
          <p:nvPr>
            <p:ph type="title"/>
          </p:nvPr>
        </p:nvSpPr>
        <p:spPr bwMode="auto">
          <a:xfrm>
            <a:off x="609600" y="1295400"/>
            <a:ext cx="10972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8EA498E3-3D3D-7E70-FBAA-180E4DED969A}"/>
              </a:ext>
            </a:extLst>
          </p:cNvPr>
          <p:cNvSpPr>
            <a:spLocks noGrp="1" noChangeArrowheads="1"/>
          </p:cNvSpPr>
          <p:nvPr>
            <p:ph type="body" idx="1"/>
          </p:nvPr>
        </p:nvSpPr>
        <p:spPr bwMode="auto">
          <a:xfrm>
            <a:off x="609600" y="2165350"/>
            <a:ext cx="10972800" cy="370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608E9087-1216-F47D-EB22-A92FAF7C607F}"/>
              </a:ext>
            </a:extLst>
          </p:cNvPr>
          <p:cNvSpPr>
            <a:spLocks noGrp="1" noChangeArrowheads="1"/>
          </p:cNvSpPr>
          <p:nvPr>
            <p:ph type="dt" sz="half" idx="2"/>
          </p:nvPr>
        </p:nvSpPr>
        <p:spPr bwMode="auto">
          <a:xfrm>
            <a:off x="609600" y="6248400"/>
            <a:ext cx="2540000" cy="457200"/>
          </a:xfrm>
          <a:prstGeom prst="rect">
            <a:avLst/>
          </a:prstGeom>
          <a:noFill/>
          <a:ln>
            <a:noFill/>
          </a:ln>
        </p:spPr>
        <p:txBody>
          <a:bodyPr vert="horz" wrap="square" lIns="0" tIns="45720" rIns="91440" bIns="45720" numCol="1" anchor="b" anchorCtr="0" compatLnSpc="1">
            <a:prstTxWarp prst="textNoShape">
              <a:avLst/>
            </a:prstTxWarp>
          </a:bodyPr>
          <a:lstStyle>
            <a:lvl1pPr>
              <a:defRPr sz="800" baseline="0">
                <a:latin typeface="Arial" charset="0"/>
                <a:ea typeface="MS PGothic" panose="020B0600070205080204" pitchFamily="34" charset="-128"/>
              </a:defRPr>
            </a:lvl1pPr>
          </a:lstStyle>
          <a:p>
            <a:pPr>
              <a:defRPr/>
            </a:pPr>
            <a:endParaRPr lang="en-US" dirty="0"/>
          </a:p>
        </p:txBody>
      </p:sp>
      <p:sp>
        <p:nvSpPr>
          <p:cNvPr id="1029" name="Rectangle 5">
            <a:extLst>
              <a:ext uri="{FF2B5EF4-FFF2-40B4-BE49-F238E27FC236}">
                <a16:creationId xmlns:a16="http://schemas.microsoft.com/office/drawing/2014/main" id="{95594EBF-4D4F-B03C-24CB-9D932EE73A22}"/>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baseline="0">
                <a:latin typeface="Arial" charset="0"/>
                <a:ea typeface="MS PGothic" panose="020B0600070205080204" pitchFamily="34" charset="-128"/>
              </a:defRPr>
            </a:lvl1pPr>
          </a:lstStyle>
          <a:p>
            <a:pPr>
              <a:defRPr/>
            </a:pPr>
            <a:endParaRPr lang="en-US" dirty="0"/>
          </a:p>
        </p:txBody>
      </p:sp>
      <p:sp>
        <p:nvSpPr>
          <p:cNvPr id="1030" name="Rectangle 6">
            <a:extLst>
              <a:ext uri="{FF2B5EF4-FFF2-40B4-BE49-F238E27FC236}">
                <a16:creationId xmlns:a16="http://schemas.microsoft.com/office/drawing/2014/main" id="{4770D00B-CFE4-511D-7139-83B5BB4D6CB7}"/>
              </a:ext>
            </a:extLst>
          </p:cNvPr>
          <p:cNvSpPr>
            <a:spLocks noGrp="1" noChangeArrowheads="1"/>
          </p:cNvSpPr>
          <p:nvPr>
            <p:ph type="sldNum" sz="quarter" idx="4"/>
          </p:nvPr>
        </p:nvSpPr>
        <p:spPr bwMode="auto">
          <a:xfrm>
            <a:off x="9042400" y="473075"/>
            <a:ext cx="2540000" cy="457200"/>
          </a:xfrm>
          <a:prstGeom prst="rect">
            <a:avLst/>
          </a:prstGeom>
          <a:noFill/>
          <a:ln>
            <a:noFill/>
          </a:ln>
        </p:spPr>
        <p:txBody>
          <a:bodyPr vert="horz" wrap="square" lIns="0" tIns="0" rIns="0" bIns="0" numCol="1" anchor="b" anchorCtr="0" compatLnSpc="1">
            <a:prstTxWarp prst="textNoShape">
              <a:avLst/>
            </a:prstTxWarp>
          </a:bodyPr>
          <a:lstStyle>
            <a:lvl1pPr algn="r">
              <a:defRPr sz="1000" baseline="0">
                <a:solidFill>
                  <a:schemeClr val="bg1"/>
                </a:solidFill>
                <a:latin typeface="Helvetica" panose="020B0604020202020204" pitchFamily="34" charset="0"/>
              </a:defRPr>
            </a:lvl1pPr>
          </a:lstStyle>
          <a:p>
            <a:pPr>
              <a:defRPr/>
            </a:pPr>
            <a:fld id="{50D8B5D7-C422-4A41-9509-BCDDBF2B62A9}" type="slidenum">
              <a:rPr lang="en-US" altLang="en-US"/>
              <a:pPr>
                <a:defRPr/>
              </a:pPr>
              <a:t>‹#›</a:t>
            </a:fld>
            <a:endParaRPr lang="en-US" altLang="en-US" dirty="0"/>
          </a:p>
        </p:txBody>
      </p:sp>
    </p:spTree>
    <p:extLst>
      <p:ext uri="{BB962C8B-B14F-4D97-AF65-F5344CB8AC3E}">
        <p14:creationId xmlns:p14="http://schemas.microsoft.com/office/powerpoint/2010/main" val="1486308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lnSpc>
          <a:spcPct val="90000"/>
        </a:lnSpc>
        <a:spcBef>
          <a:spcPct val="0"/>
        </a:spcBef>
        <a:spcAft>
          <a:spcPct val="0"/>
        </a:spcAft>
        <a:defRPr sz="3000">
          <a:solidFill>
            <a:srgbClr val="D9541E"/>
          </a:solidFill>
          <a:latin typeface="+mj-lt"/>
          <a:ea typeface="ＭＳ Ｐゴシック" pitchFamily="34" charset="-128"/>
          <a:cs typeface="+mj-cs"/>
        </a:defRPr>
      </a:lvl1pPr>
      <a:lvl2pPr algn="l" rtl="0" eaLnBrk="0" fontAlgn="base" hangingPunct="0">
        <a:lnSpc>
          <a:spcPct val="90000"/>
        </a:lnSpc>
        <a:spcBef>
          <a:spcPct val="0"/>
        </a:spcBef>
        <a:spcAft>
          <a:spcPct val="0"/>
        </a:spcAft>
        <a:defRPr sz="3000">
          <a:solidFill>
            <a:srgbClr val="D9541E"/>
          </a:solidFill>
          <a:latin typeface="Helvetica" pitchFamily="34" charset="0"/>
          <a:ea typeface="ＭＳ Ｐゴシック" pitchFamily="34" charset="-128"/>
        </a:defRPr>
      </a:lvl2pPr>
      <a:lvl3pPr algn="l" rtl="0" eaLnBrk="0" fontAlgn="base" hangingPunct="0">
        <a:lnSpc>
          <a:spcPct val="90000"/>
        </a:lnSpc>
        <a:spcBef>
          <a:spcPct val="0"/>
        </a:spcBef>
        <a:spcAft>
          <a:spcPct val="0"/>
        </a:spcAft>
        <a:defRPr sz="3000">
          <a:solidFill>
            <a:srgbClr val="D9541E"/>
          </a:solidFill>
          <a:latin typeface="Helvetica" pitchFamily="34" charset="0"/>
          <a:ea typeface="ＭＳ Ｐゴシック" pitchFamily="34" charset="-128"/>
        </a:defRPr>
      </a:lvl3pPr>
      <a:lvl4pPr algn="l" rtl="0" eaLnBrk="0" fontAlgn="base" hangingPunct="0">
        <a:lnSpc>
          <a:spcPct val="90000"/>
        </a:lnSpc>
        <a:spcBef>
          <a:spcPct val="0"/>
        </a:spcBef>
        <a:spcAft>
          <a:spcPct val="0"/>
        </a:spcAft>
        <a:defRPr sz="3000">
          <a:solidFill>
            <a:srgbClr val="D9541E"/>
          </a:solidFill>
          <a:latin typeface="Helvetica" pitchFamily="34" charset="0"/>
          <a:ea typeface="ＭＳ Ｐゴシック" pitchFamily="34" charset="-128"/>
        </a:defRPr>
      </a:lvl4pPr>
      <a:lvl5pPr algn="l" rtl="0" eaLnBrk="0" fontAlgn="base" hangingPunct="0">
        <a:lnSpc>
          <a:spcPct val="90000"/>
        </a:lnSpc>
        <a:spcBef>
          <a:spcPct val="0"/>
        </a:spcBef>
        <a:spcAft>
          <a:spcPct val="0"/>
        </a:spcAft>
        <a:defRPr sz="3000">
          <a:solidFill>
            <a:srgbClr val="D9541E"/>
          </a:solidFill>
          <a:latin typeface="Helvetica" pitchFamily="34" charset="0"/>
          <a:ea typeface="ＭＳ Ｐゴシック" pitchFamily="34" charset="-128"/>
        </a:defRPr>
      </a:lvl5pPr>
      <a:lvl6pPr marL="457200" algn="l" rtl="0" fontAlgn="base">
        <a:lnSpc>
          <a:spcPct val="90000"/>
        </a:lnSpc>
        <a:spcBef>
          <a:spcPct val="0"/>
        </a:spcBef>
        <a:spcAft>
          <a:spcPct val="0"/>
        </a:spcAft>
        <a:defRPr sz="3000">
          <a:solidFill>
            <a:srgbClr val="D9541E"/>
          </a:solidFill>
          <a:latin typeface="Helvetica" pitchFamily="34" charset="0"/>
          <a:ea typeface="MS PGothic" pitchFamily="34" charset="-128"/>
        </a:defRPr>
      </a:lvl6pPr>
      <a:lvl7pPr marL="914400" algn="l" rtl="0" fontAlgn="base">
        <a:lnSpc>
          <a:spcPct val="90000"/>
        </a:lnSpc>
        <a:spcBef>
          <a:spcPct val="0"/>
        </a:spcBef>
        <a:spcAft>
          <a:spcPct val="0"/>
        </a:spcAft>
        <a:defRPr sz="3000">
          <a:solidFill>
            <a:srgbClr val="D9541E"/>
          </a:solidFill>
          <a:latin typeface="Helvetica" pitchFamily="34" charset="0"/>
          <a:ea typeface="MS PGothic" pitchFamily="34" charset="-128"/>
        </a:defRPr>
      </a:lvl7pPr>
      <a:lvl8pPr marL="1371600" algn="l" rtl="0" fontAlgn="base">
        <a:lnSpc>
          <a:spcPct val="90000"/>
        </a:lnSpc>
        <a:spcBef>
          <a:spcPct val="0"/>
        </a:spcBef>
        <a:spcAft>
          <a:spcPct val="0"/>
        </a:spcAft>
        <a:defRPr sz="3000">
          <a:solidFill>
            <a:srgbClr val="D9541E"/>
          </a:solidFill>
          <a:latin typeface="Helvetica" pitchFamily="34" charset="0"/>
          <a:ea typeface="MS PGothic" pitchFamily="34" charset="-128"/>
        </a:defRPr>
      </a:lvl8pPr>
      <a:lvl9pPr marL="1828800" algn="l" rtl="0" fontAlgn="base">
        <a:lnSpc>
          <a:spcPct val="90000"/>
        </a:lnSpc>
        <a:spcBef>
          <a:spcPct val="0"/>
        </a:spcBef>
        <a:spcAft>
          <a:spcPct val="0"/>
        </a:spcAft>
        <a:defRPr sz="3000">
          <a:solidFill>
            <a:srgbClr val="D9541E"/>
          </a:solidFill>
          <a:latin typeface="Helvetica" pitchFamily="34" charset="0"/>
          <a:ea typeface="MS PGothic" pitchFamily="34" charset="-128"/>
        </a:defRPr>
      </a:lvl9pPr>
    </p:titleStyle>
    <p:bodyStyle>
      <a:lvl1pPr marL="231775" indent="-231775" algn="l" rtl="0" eaLnBrk="0" fontAlgn="base" hangingPunct="0">
        <a:spcBef>
          <a:spcPct val="45000"/>
        </a:spcBef>
        <a:spcAft>
          <a:spcPct val="0"/>
        </a:spcAft>
        <a:buChar char="•"/>
        <a:defRPr sz="2200">
          <a:solidFill>
            <a:srgbClr val="663700"/>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a:solidFill>
            <a:srgbClr val="896541"/>
          </a:solidFill>
          <a:latin typeface="+mn-lt"/>
          <a:ea typeface="ＭＳ Ｐゴシック" pitchFamily="34" charset="-128"/>
        </a:defRPr>
      </a:lvl2pPr>
      <a:lvl3pPr marL="1143000" indent="-228600" algn="l" rtl="0" eaLnBrk="0" fontAlgn="base" hangingPunct="0">
        <a:spcBef>
          <a:spcPct val="20000"/>
        </a:spcBef>
        <a:spcAft>
          <a:spcPct val="0"/>
        </a:spcAft>
        <a:buChar char="•"/>
        <a:defRPr>
          <a:solidFill>
            <a:srgbClr val="89654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rgbClr val="896541"/>
          </a:solidFill>
          <a:latin typeface="+mn-lt"/>
          <a:ea typeface="ＭＳ Ｐゴシック" pitchFamily="34" charset="-128"/>
        </a:defRPr>
      </a:lvl4pPr>
      <a:lvl5pPr marL="2057400" indent="-228600" algn="l" rtl="0" eaLnBrk="0" fontAlgn="base" hangingPunct="0">
        <a:spcBef>
          <a:spcPct val="20000"/>
        </a:spcBef>
        <a:spcAft>
          <a:spcPct val="0"/>
        </a:spcAft>
        <a:buChar char="»"/>
        <a:defRPr sz="1400">
          <a:solidFill>
            <a:srgbClr val="896541"/>
          </a:solidFill>
          <a:latin typeface="+mn-lt"/>
          <a:ea typeface="ＭＳ Ｐゴシック" pitchFamily="34" charset="-128"/>
        </a:defRPr>
      </a:lvl5pPr>
      <a:lvl6pPr marL="2514600" indent="-228600" algn="l" rtl="0" fontAlgn="base">
        <a:spcBef>
          <a:spcPct val="20000"/>
        </a:spcBef>
        <a:spcAft>
          <a:spcPct val="0"/>
        </a:spcAft>
        <a:buChar char="»"/>
        <a:defRPr sz="1400">
          <a:solidFill>
            <a:srgbClr val="896541"/>
          </a:solidFill>
          <a:latin typeface="+mn-lt"/>
          <a:ea typeface="+mn-ea"/>
        </a:defRPr>
      </a:lvl6pPr>
      <a:lvl7pPr marL="2971800" indent="-228600" algn="l" rtl="0" fontAlgn="base">
        <a:spcBef>
          <a:spcPct val="20000"/>
        </a:spcBef>
        <a:spcAft>
          <a:spcPct val="0"/>
        </a:spcAft>
        <a:buChar char="»"/>
        <a:defRPr sz="1400">
          <a:solidFill>
            <a:srgbClr val="896541"/>
          </a:solidFill>
          <a:latin typeface="+mn-lt"/>
          <a:ea typeface="+mn-ea"/>
        </a:defRPr>
      </a:lvl7pPr>
      <a:lvl8pPr marL="3429000" indent="-228600" algn="l" rtl="0" fontAlgn="base">
        <a:spcBef>
          <a:spcPct val="20000"/>
        </a:spcBef>
        <a:spcAft>
          <a:spcPct val="0"/>
        </a:spcAft>
        <a:buChar char="»"/>
        <a:defRPr sz="1400">
          <a:solidFill>
            <a:srgbClr val="896541"/>
          </a:solidFill>
          <a:latin typeface="+mn-lt"/>
          <a:ea typeface="+mn-ea"/>
        </a:defRPr>
      </a:lvl8pPr>
      <a:lvl9pPr marL="3886200" indent="-228600" algn="l" rtl="0" fontAlgn="base">
        <a:spcBef>
          <a:spcPct val="20000"/>
        </a:spcBef>
        <a:spcAft>
          <a:spcPct val="0"/>
        </a:spcAft>
        <a:buChar char="»"/>
        <a:defRPr sz="1400">
          <a:solidFill>
            <a:srgbClr val="89654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2" descr="MN PPT slide1">
            <a:extLst>
              <a:ext uri="{FF2B5EF4-FFF2-40B4-BE49-F238E27FC236}">
                <a16:creationId xmlns:a16="http://schemas.microsoft.com/office/drawing/2014/main" id="{9CAEA0D4-78C2-CBC5-B157-033C7E9AB24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411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599A893E-8BC5-7289-235D-11571E4B6279}"/>
              </a:ext>
            </a:extLst>
          </p:cNvPr>
          <p:cNvSpPr>
            <a:spLocks noGrp="1" noChangeArrowheads="1"/>
          </p:cNvSpPr>
          <p:nvPr>
            <p:ph type="title"/>
          </p:nvPr>
        </p:nvSpPr>
        <p:spPr bwMode="auto">
          <a:xfrm>
            <a:off x="609600" y="1295400"/>
            <a:ext cx="10972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sp>
        <p:nvSpPr>
          <p:cNvPr id="2052" name="Rectangle 3">
            <a:extLst>
              <a:ext uri="{FF2B5EF4-FFF2-40B4-BE49-F238E27FC236}">
                <a16:creationId xmlns:a16="http://schemas.microsoft.com/office/drawing/2014/main" id="{EC00F72B-4982-925B-9DDB-467B9D4D3560}"/>
              </a:ext>
            </a:extLst>
          </p:cNvPr>
          <p:cNvSpPr>
            <a:spLocks noGrp="1" noChangeArrowheads="1"/>
          </p:cNvSpPr>
          <p:nvPr>
            <p:ph type="body" idx="1"/>
          </p:nvPr>
        </p:nvSpPr>
        <p:spPr bwMode="auto">
          <a:xfrm>
            <a:off x="609600" y="2165350"/>
            <a:ext cx="10972800" cy="370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2227245A-5120-3431-A354-EFD0154942A8}"/>
              </a:ext>
            </a:extLst>
          </p:cNvPr>
          <p:cNvSpPr>
            <a:spLocks noGrp="1" noChangeArrowheads="1"/>
          </p:cNvSpPr>
          <p:nvPr>
            <p:ph type="dt" sz="half" idx="2"/>
          </p:nvPr>
        </p:nvSpPr>
        <p:spPr bwMode="auto">
          <a:xfrm>
            <a:off x="609600" y="6248400"/>
            <a:ext cx="2540000" cy="457200"/>
          </a:xfrm>
          <a:prstGeom prst="rect">
            <a:avLst/>
          </a:prstGeom>
          <a:noFill/>
          <a:ln>
            <a:noFill/>
          </a:ln>
        </p:spPr>
        <p:txBody>
          <a:bodyPr vert="horz" wrap="square" lIns="0" tIns="45720" rIns="91440" bIns="45720" numCol="1" anchor="b" anchorCtr="0" compatLnSpc="1">
            <a:prstTxWarp prst="textNoShape">
              <a:avLst/>
            </a:prstTxWarp>
          </a:bodyPr>
          <a:lstStyle>
            <a:lvl1pPr>
              <a:defRPr sz="800" baseline="0">
                <a:solidFill>
                  <a:srgbClr val="06357A"/>
                </a:solidFill>
                <a:latin typeface="Arial" charset="0"/>
                <a:ea typeface="MS PGothic" panose="020B0600070205080204" pitchFamily="34" charset="-128"/>
              </a:defRPr>
            </a:lvl1pPr>
          </a:lstStyle>
          <a:p>
            <a:pPr>
              <a:defRPr/>
            </a:pPr>
            <a:endParaRPr lang="en-US" dirty="0"/>
          </a:p>
        </p:txBody>
      </p:sp>
      <p:sp>
        <p:nvSpPr>
          <p:cNvPr id="1029" name="Rectangle 5">
            <a:extLst>
              <a:ext uri="{FF2B5EF4-FFF2-40B4-BE49-F238E27FC236}">
                <a16:creationId xmlns:a16="http://schemas.microsoft.com/office/drawing/2014/main" id="{E8A8A1EB-D5E7-B825-1D6F-3F0EBADD9BA1}"/>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baseline="0">
                <a:solidFill>
                  <a:srgbClr val="06357A"/>
                </a:solidFill>
                <a:latin typeface="Arial" charset="0"/>
                <a:ea typeface="MS PGothic" panose="020B0600070205080204" pitchFamily="34" charset="-128"/>
              </a:defRPr>
            </a:lvl1pPr>
          </a:lstStyle>
          <a:p>
            <a:pPr>
              <a:defRPr/>
            </a:pPr>
            <a:endParaRPr lang="en-US" dirty="0"/>
          </a:p>
        </p:txBody>
      </p:sp>
      <p:sp>
        <p:nvSpPr>
          <p:cNvPr id="1030" name="Rectangle 6">
            <a:extLst>
              <a:ext uri="{FF2B5EF4-FFF2-40B4-BE49-F238E27FC236}">
                <a16:creationId xmlns:a16="http://schemas.microsoft.com/office/drawing/2014/main" id="{4B951415-DFC7-BD0C-169E-8328F65A63DD}"/>
              </a:ext>
            </a:extLst>
          </p:cNvPr>
          <p:cNvSpPr>
            <a:spLocks noGrp="1" noChangeArrowheads="1"/>
          </p:cNvSpPr>
          <p:nvPr>
            <p:ph type="sldNum" sz="quarter" idx="4"/>
          </p:nvPr>
        </p:nvSpPr>
        <p:spPr bwMode="auto">
          <a:xfrm>
            <a:off x="9042400" y="473075"/>
            <a:ext cx="2540000" cy="457200"/>
          </a:xfrm>
          <a:prstGeom prst="rect">
            <a:avLst/>
          </a:prstGeom>
          <a:noFill/>
          <a:ln>
            <a:noFill/>
          </a:ln>
        </p:spPr>
        <p:txBody>
          <a:bodyPr vert="horz" wrap="square" lIns="0" tIns="0" rIns="0" bIns="0" numCol="1" anchor="b" anchorCtr="0" compatLnSpc="1">
            <a:prstTxWarp prst="textNoShape">
              <a:avLst/>
            </a:prstTxWarp>
          </a:bodyPr>
          <a:lstStyle>
            <a:lvl1pPr algn="r">
              <a:defRPr sz="1000" baseline="0">
                <a:solidFill>
                  <a:srgbClr val="FFFFFF"/>
                </a:solidFill>
                <a:latin typeface="Helvetica" panose="020B0604020202020204" pitchFamily="34" charset="0"/>
              </a:defRPr>
            </a:lvl1pPr>
          </a:lstStyle>
          <a:p>
            <a:pPr>
              <a:defRPr/>
            </a:pPr>
            <a:fld id="{8DA780E2-4D5D-4B7A-BD4F-DF69AF65079E}" type="slidenum">
              <a:rPr lang="en-US" altLang="en-US"/>
              <a:pPr>
                <a:defRPr/>
              </a:pPr>
              <a:t>‹#›</a:t>
            </a:fld>
            <a:endParaRPr lang="en-US" altLang="en-US" dirty="0"/>
          </a:p>
        </p:txBody>
      </p:sp>
    </p:spTree>
    <p:extLst>
      <p:ext uri="{BB962C8B-B14F-4D97-AF65-F5344CB8AC3E}">
        <p14:creationId xmlns:p14="http://schemas.microsoft.com/office/powerpoint/2010/main" val="9745100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rtl="0" eaLnBrk="0" fontAlgn="base" hangingPunct="0">
        <a:lnSpc>
          <a:spcPct val="90000"/>
        </a:lnSpc>
        <a:spcBef>
          <a:spcPct val="0"/>
        </a:spcBef>
        <a:spcAft>
          <a:spcPct val="0"/>
        </a:spcAft>
        <a:defRPr sz="3000">
          <a:solidFill>
            <a:srgbClr val="D9541E"/>
          </a:solidFill>
          <a:latin typeface="+mj-lt"/>
          <a:ea typeface="ＭＳ Ｐゴシック" pitchFamily="34" charset="-128"/>
          <a:cs typeface="+mj-cs"/>
        </a:defRPr>
      </a:lvl1pPr>
      <a:lvl2pPr algn="l" rtl="0" eaLnBrk="0" fontAlgn="base" hangingPunct="0">
        <a:lnSpc>
          <a:spcPct val="90000"/>
        </a:lnSpc>
        <a:spcBef>
          <a:spcPct val="0"/>
        </a:spcBef>
        <a:spcAft>
          <a:spcPct val="0"/>
        </a:spcAft>
        <a:defRPr sz="3000">
          <a:solidFill>
            <a:srgbClr val="D9541E"/>
          </a:solidFill>
          <a:latin typeface="Helvetica" pitchFamily="34" charset="0"/>
          <a:ea typeface="ＭＳ Ｐゴシック" pitchFamily="34" charset="-128"/>
        </a:defRPr>
      </a:lvl2pPr>
      <a:lvl3pPr algn="l" rtl="0" eaLnBrk="0" fontAlgn="base" hangingPunct="0">
        <a:lnSpc>
          <a:spcPct val="90000"/>
        </a:lnSpc>
        <a:spcBef>
          <a:spcPct val="0"/>
        </a:spcBef>
        <a:spcAft>
          <a:spcPct val="0"/>
        </a:spcAft>
        <a:defRPr sz="3000">
          <a:solidFill>
            <a:srgbClr val="D9541E"/>
          </a:solidFill>
          <a:latin typeface="Helvetica" pitchFamily="34" charset="0"/>
          <a:ea typeface="ＭＳ Ｐゴシック" pitchFamily="34" charset="-128"/>
        </a:defRPr>
      </a:lvl3pPr>
      <a:lvl4pPr algn="l" rtl="0" eaLnBrk="0" fontAlgn="base" hangingPunct="0">
        <a:lnSpc>
          <a:spcPct val="90000"/>
        </a:lnSpc>
        <a:spcBef>
          <a:spcPct val="0"/>
        </a:spcBef>
        <a:spcAft>
          <a:spcPct val="0"/>
        </a:spcAft>
        <a:defRPr sz="3000">
          <a:solidFill>
            <a:srgbClr val="D9541E"/>
          </a:solidFill>
          <a:latin typeface="Helvetica" pitchFamily="34" charset="0"/>
          <a:ea typeface="ＭＳ Ｐゴシック" pitchFamily="34" charset="-128"/>
        </a:defRPr>
      </a:lvl4pPr>
      <a:lvl5pPr algn="l" rtl="0" eaLnBrk="0" fontAlgn="base" hangingPunct="0">
        <a:lnSpc>
          <a:spcPct val="90000"/>
        </a:lnSpc>
        <a:spcBef>
          <a:spcPct val="0"/>
        </a:spcBef>
        <a:spcAft>
          <a:spcPct val="0"/>
        </a:spcAft>
        <a:defRPr sz="3000">
          <a:solidFill>
            <a:srgbClr val="D9541E"/>
          </a:solidFill>
          <a:latin typeface="Helvetica" pitchFamily="34" charset="0"/>
          <a:ea typeface="ＭＳ Ｐゴシック" pitchFamily="34" charset="-128"/>
        </a:defRPr>
      </a:lvl5pPr>
      <a:lvl6pPr marL="457200" algn="l" rtl="0" fontAlgn="base">
        <a:lnSpc>
          <a:spcPct val="90000"/>
        </a:lnSpc>
        <a:spcBef>
          <a:spcPct val="0"/>
        </a:spcBef>
        <a:spcAft>
          <a:spcPct val="0"/>
        </a:spcAft>
        <a:defRPr sz="3000">
          <a:solidFill>
            <a:srgbClr val="D9541E"/>
          </a:solidFill>
          <a:latin typeface="Helvetica" pitchFamily="34" charset="0"/>
          <a:ea typeface="MS PGothic" pitchFamily="34" charset="-128"/>
        </a:defRPr>
      </a:lvl6pPr>
      <a:lvl7pPr marL="914400" algn="l" rtl="0" fontAlgn="base">
        <a:lnSpc>
          <a:spcPct val="90000"/>
        </a:lnSpc>
        <a:spcBef>
          <a:spcPct val="0"/>
        </a:spcBef>
        <a:spcAft>
          <a:spcPct val="0"/>
        </a:spcAft>
        <a:defRPr sz="3000">
          <a:solidFill>
            <a:srgbClr val="D9541E"/>
          </a:solidFill>
          <a:latin typeface="Helvetica" pitchFamily="34" charset="0"/>
          <a:ea typeface="MS PGothic" pitchFamily="34" charset="-128"/>
        </a:defRPr>
      </a:lvl7pPr>
      <a:lvl8pPr marL="1371600" algn="l" rtl="0" fontAlgn="base">
        <a:lnSpc>
          <a:spcPct val="90000"/>
        </a:lnSpc>
        <a:spcBef>
          <a:spcPct val="0"/>
        </a:spcBef>
        <a:spcAft>
          <a:spcPct val="0"/>
        </a:spcAft>
        <a:defRPr sz="3000">
          <a:solidFill>
            <a:srgbClr val="D9541E"/>
          </a:solidFill>
          <a:latin typeface="Helvetica" pitchFamily="34" charset="0"/>
          <a:ea typeface="MS PGothic" pitchFamily="34" charset="-128"/>
        </a:defRPr>
      </a:lvl8pPr>
      <a:lvl9pPr marL="1828800" algn="l" rtl="0" fontAlgn="base">
        <a:lnSpc>
          <a:spcPct val="90000"/>
        </a:lnSpc>
        <a:spcBef>
          <a:spcPct val="0"/>
        </a:spcBef>
        <a:spcAft>
          <a:spcPct val="0"/>
        </a:spcAft>
        <a:defRPr sz="3000">
          <a:solidFill>
            <a:srgbClr val="D9541E"/>
          </a:solidFill>
          <a:latin typeface="Helvetica" pitchFamily="34" charset="0"/>
          <a:ea typeface="MS PGothic" pitchFamily="34" charset="-128"/>
        </a:defRPr>
      </a:lvl9pPr>
    </p:titleStyle>
    <p:bodyStyle>
      <a:lvl1pPr marL="231775" indent="-231775" algn="l" rtl="0" eaLnBrk="0" fontAlgn="base" hangingPunct="0">
        <a:spcBef>
          <a:spcPct val="45000"/>
        </a:spcBef>
        <a:spcAft>
          <a:spcPct val="0"/>
        </a:spcAft>
        <a:buChar char="•"/>
        <a:defRPr sz="2200">
          <a:solidFill>
            <a:srgbClr val="663700"/>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a:solidFill>
            <a:srgbClr val="896541"/>
          </a:solidFill>
          <a:latin typeface="+mn-lt"/>
          <a:ea typeface="ＭＳ Ｐゴシック" pitchFamily="34" charset="-128"/>
        </a:defRPr>
      </a:lvl2pPr>
      <a:lvl3pPr marL="1143000" indent="-228600" algn="l" rtl="0" eaLnBrk="0" fontAlgn="base" hangingPunct="0">
        <a:spcBef>
          <a:spcPct val="20000"/>
        </a:spcBef>
        <a:spcAft>
          <a:spcPct val="0"/>
        </a:spcAft>
        <a:buChar char="•"/>
        <a:defRPr>
          <a:solidFill>
            <a:srgbClr val="89654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rgbClr val="896541"/>
          </a:solidFill>
          <a:latin typeface="+mn-lt"/>
          <a:ea typeface="ＭＳ Ｐゴシック" pitchFamily="34" charset="-128"/>
        </a:defRPr>
      </a:lvl4pPr>
      <a:lvl5pPr marL="2057400" indent="-228600" algn="l" rtl="0" eaLnBrk="0" fontAlgn="base" hangingPunct="0">
        <a:spcBef>
          <a:spcPct val="20000"/>
        </a:spcBef>
        <a:spcAft>
          <a:spcPct val="0"/>
        </a:spcAft>
        <a:buChar char="»"/>
        <a:defRPr sz="1400">
          <a:solidFill>
            <a:srgbClr val="896541"/>
          </a:solidFill>
          <a:latin typeface="+mn-lt"/>
          <a:ea typeface="ＭＳ Ｐゴシック" pitchFamily="34" charset="-128"/>
        </a:defRPr>
      </a:lvl5pPr>
      <a:lvl6pPr marL="2514600" indent="-228600" algn="l" rtl="0" fontAlgn="base">
        <a:spcBef>
          <a:spcPct val="20000"/>
        </a:spcBef>
        <a:spcAft>
          <a:spcPct val="0"/>
        </a:spcAft>
        <a:buChar char="»"/>
        <a:defRPr sz="1400">
          <a:solidFill>
            <a:srgbClr val="896541"/>
          </a:solidFill>
          <a:latin typeface="+mn-lt"/>
          <a:ea typeface="+mn-ea"/>
        </a:defRPr>
      </a:lvl6pPr>
      <a:lvl7pPr marL="2971800" indent="-228600" algn="l" rtl="0" fontAlgn="base">
        <a:spcBef>
          <a:spcPct val="20000"/>
        </a:spcBef>
        <a:spcAft>
          <a:spcPct val="0"/>
        </a:spcAft>
        <a:buChar char="»"/>
        <a:defRPr sz="1400">
          <a:solidFill>
            <a:srgbClr val="896541"/>
          </a:solidFill>
          <a:latin typeface="+mn-lt"/>
          <a:ea typeface="+mn-ea"/>
        </a:defRPr>
      </a:lvl7pPr>
      <a:lvl8pPr marL="3429000" indent="-228600" algn="l" rtl="0" fontAlgn="base">
        <a:spcBef>
          <a:spcPct val="20000"/>
        </a:spcBef>
        <a:spcAft>
          <a:spcPct val="0"/>
        </a:spcAft>
        <a:buChar char="»"/>
        <a:defRPr sz="1400">
          <a:solidFill>
            <a:srgbClr val="896541"/>
          </a:solidFill>
          <a:latin typeface="+mn-lt"/>
          <a:ea typeface="+mn-ea"/>
        </a:defRPr>
      </a:lvl8pPr>
      <a:lvl9pPr marL="3886200" indent="-228600" algn="l" rtl="0" fontAlgn="base">
        <a:spcBef>
          <a:spcPct val="20000"/>
        </a:spcBef>
        <a:spcAft>
          <a:spcPct val="0"/>
        </a:spcAft>
        <a:buChar char="»"/>
        <a:defRPr sz="1400">
          <a:solidFill>
            <a:srgbClr val="89654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2" descr="MN PPT slide1">
            <a:extLst>
              <a:ext uri="{FF2B5EF4-FFF2-40B4-BE49-F238E27FC236}">
                <a16:creationId xmlns:a16="http://schemas.microsoft.com/office/drawing/2014/main" id="{BDAE251C-4822-C0AB-F160-F49CF23A828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411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3B6FD7CF-52E9-8600-D42B-9074ACC45A00}"/>
              </a:ext>
            </a:extLst>
          </p:cNvPr>
          <p:cNvSpPr>
            <a:spLocks noGrp="1" noChangeArrowheads="1"/>
          </p:cNvSpPr>
          <p:nvPr>
            <p:ph type="title"/>
          </p:nvPr>
        </p:nvSpPr>
        <p:spPr bwMode="auto">
          <a:xfrm>
            <a:off x="609600" y="1295400"/>
            <a:ext cx="1097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855E64F1-3B55-4E0E-1A8F-1418CE5B6A54}"/>
              </a:ext>
            </a:extLst>
          </p:cNvPr>
          <p:cNvSpPr>
            <a:spLocks noGrp="1" noChangeArrowheads="1"/>
          </p:cNvSpPr>
          <p:nvPr>
            <p:ph type="body" idx="1"/>
          </p:nvPr>
        </p:nvSpPr>
        <p:spPr bwMode="auto">
          <a:xfrm>
            <a:off x="609600" y="2165350"/>
            <a:ext cx="109728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FB57F94C-9E8E-8927-A90D-D30D3FE24F4F}"/>
              </a:ext>
            </a:extLst>
          </p:cNvPr>
          <p:cNvSpPr>
            <a:spLocks noGrp="1" noChangeArrowheads="1"/>
          </p:cNvSpPr>
          <p:nvPr>
            <p:ph type="dt" sz="half" idx="2"/>
          </p:nvPr>
        </p:nvSpPr>
        <p:spPr bwMode="auto">
          <a:xfrm>
            <a:off x="609600" y="6248400"/>
            <a:ext cx="2540000" cy="457200"/>
          </a:xfrm>
          <a:prstGeom prst="rect">
            <a:avLst/>
          </a:prstGeom>
          <a:noFill/>
          <a:ln>
            <a:noFill/>
          </a:ln>
        </p:spPr>
        <p:txBody>
          <a:bodyPr vert="horz" wrap="square" lIns="0" tIns="45720" rIns="91440" bIns="45720" numCol="1" anchor="b" anchorCtr="0" compatLnSpc="1">
            <a:prstTxWarp prst="textNoShape">
              <a:avLst/>
            </a:prstTxWarp>
          </a:bodyPr>
          <a:lstStyle>
            <a:lvl1pPr>
              <a:defRPr sz="800" baseline="0">
                <a:latin typeface="Arial" charset="0"/>
                <a:ea typeface="ＭＳ Ｐゴシック" pitchFamily="48" charset="-128"/>
              </a:defRPr>
            </a:lvl1pPr>
          </a:lstStyle>
          <a:p>
            <a:pPr>
              <a:defRPr/>
            </a:pPr>
            <a:endParaRPr lang="en-US" dirty="0"/>
          </a:p>
        </p:txBody>
      </p:sp>
      <p:sp>
        <p:nvSpPr>
          <p:cNvPr id="1029" name="Rectangle 5">
            <a:extLst>
              <a:ext uri="{FF2B5EF4-FFF2-40B4-BE49-F238E27FC236}">
                <a16:creationId xmlns:a16="http://schemas.microsoft.com/office/drawing/2014/main" id="{5C2A16C2-5A05-8997-7DBE-AE01D7BD3B5D}"/>
              </a:ext>
            </a:extLst>
          </p:cNvPr>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baseline="0">
                <a:latin typeface="Arial" charset="0"/>
                <a:ea typeface="ＭＳ Ｐゴシック" pitchFamily="48" charset="-128"/>
              </a:defRPr>
            </a:lvl1pPr>
          </a:lstStyle>
          <a:p>
            <a:pPr>
              <a:defRPr/>
            </a:pPr>
            <a:endParaRPr lang="en-US" dirty="0"/>
          </a:p>
        </p:txBody>
      </p:sp>
      <p:sp>
        <p:nvSpPr>
          <p:cNvPr id="1030" name="Rectangle 6">
            <a:extLst>
              <a:ext uri="{FF2B5EF4-FFF2-40B4-BE49-F238E27FC236}">
                <a16:creationId xmlns:a16="http://schemas.microsoft.com/office/drawing/2014/main" id="{595BA32B-CD15-6D73-139F-6C998B5B89FA}"/>
              </a:ext>
            </a:extLst>
          </p:cNvPr>
          <p:cNvSpPr>
            <a:spLocks noGrp="1" noChangeArrowheads="1"/>
          </p:cNvSpPr>
          <p:nvPr>
            <p:ph type="sldNum" sz="quarter" idx="4"/>
          </p:nvPr>
        </p:nvSpPr>
        <p:spPr bwMode="auto">
          <a:xfrm>
            <a:off x="9042400" y="473075"/>
            <a:ext cx="2540000" cy="457200"/>
          </a:xfrm>
          <a:prstGeom prst="rect">
            <a:avLst/>
          </a:prstGeom>
          <a:noFill/>
          <a:ln>
            <a:noFill/>
          </a:ln>
        </p:spPr>
        <p:txBody>
          <a:bodyPr vert="horz" wrap="square" lIns="0" tIns="0" rIns="0" bIns="0" numCol="1" anchor="b" anchorCtr="0" compatLnSpc="1">
            <a:prstTxWarp prst="textNoShape">
              <a:avLst/>
            </a:prstTxWarp>
          </a:bodyPr>
          <a:lstStyle>
            <a:lvl1pPr algn="r">
              <a:defRPr sz="1000" baseline="0">
                <a:solidFill>
                  <a:schemeClr val="bg1"/>
                </a:solidFill>
                <a:latin typeface="Helvetica" panose="020B0604020202020204" pitchFamily="34" charset="0"/>
              </a:defRPr>
            </a:lvl1pPr>
          </a:lstStyle>
          <a:p>
            <a:pPr>
              <a:defRPr/>
            </a:pPr>
            <a:fld id="{2C0F5BFD-ED5A-457D-AF75-41357FE3529B}" type="slidenum">
              <a:rPr lang="en-US" altLang="en-US"/>
              <a:pPr>
                <a:defRPr/>
              </a:pPr>
              <a:t>‹#›</a:t>
            </a:fld>
            <a:endParaRPr lang="en-US" altLang="en-US" dirty="0"/>
          </a:p>
        </p:txBody>
      </p:sp>
    </p:spTree>
    <p:extLst>
      <p:ext uri="{BB962C8B-B14F-4D97-AF65-F5344CB8AC3E}">
        <p14:creationId xmlns:p14="http://schemas.microsoft.com/office/powerpoint/2010/main" val="28181154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l" rtl="0" eaLnBrk="0" fontAlgn="base" hangingPunct="0">
        <a:lnSpc>
          <a:spcPct val="90000"/>
        </a:lnSpc>
        <a:spcBef>
          <a:spcPct val="0"/>
        </a:spcBef>
        <a:spcAft>
          <a:spcPct val="0"/>
        </a:spcAft>
        <a:defRPr sz="3000">
          <a:solidFill>
            <a:srgbClr val="D9541E"/>
          </a:solidFill>
          <a:latin typeface="+mj-lt"/>
          <a:ea typeface="ＭＳ Ｐゴシック" pitchFamily="34" charset="-128"/>
          <a:cs typeface="+mj-cs"/>
        </a:defRPr>
      </a:lvl1pPr>
      <a:lvl2pPr algn="l" rtl="0" eaLnBrk="0" fontAlgn="base" hangingPunct="0">
        <a:lnSpc>
          <a:spcPct val="90000"/>
        </a:lnSpc>
        <a:spcBef>
          <a:spcPct val="0"/>
        </a:spcBef>
        <a:spcAft>
          <a:spcPct val="0"/>
        </a:spcAft>
        <a:defRPr sz="3000">
          <a:solidFill>
            <a:srgbClr val="D9541E"/>
          </a:solidFill>
          <a:latin typeface="Helvetica" pitchFamily="34" charset="0"/>
          <a:ea typeface="ＭＳ Ｐゴシック" pitchFamily="34" charset="-128"/>
        </a:defRPr>
      </a:lvl2pPr>
      <a:lvl3pPr algn="l" rtl="0" eaLnBrk="0" fontAlgn="base" hangingPunct="0">
        <a:lnSpc>
          <a:spcPct val="90000"/>
        </a:lnSpc>
        <a:spcBef>
          <a:spcPct val="0"/>
        </a:spcBef>
        <a:spcAft>
          <a:spcPct val="0"/>
        </a:spcAft>
        <a:defRPr sz="3000">
          <a:solidFill>
            <a:srgbClr val="D9541E"/>
          </a:solidFill>
          <a:latin typeface="Helvetica" pitchFamily="34" charset="0"/>
          <a:ea typeface="ＭＳ Ｐゴシック" pitchFamily="34" charset="-128"/>
        </a:defRPr>
      </a:lvl3pPr>
      <a:lvl4pPr algn="l" rtl="0" eaLnBrk="0" fontAlgn="base" hangingPunct="0">
        <a:lnSpc>
          <a:spcPct val="90000"/>
        </a:lnSpc>
        <a:spcBef>
          <a:spcPct val="0"/>
        </a:spcBef>
        <a:spcAft>
          <a:spcPct val="0"/>
        </a:spcAft>
        <a:defRPr sz="3000">
          <a:solidFill>
            <a:srgbClr val="D9541E"/>
          </a:solidFill>
          <a:latin typeface="Helvetica" pitchFamily="34" charset="0"/>
          <a:ea typeface="ＭＳ Ｐゴシック" pitchFamily="34" charset="-128"/>
        </a:defRPr>
      </a:lvl4pPr>
      <a:lvl5pPr algn="l" rtl="0" eaLnBrk="0" fontAlgn="base" hangingPunct="0">
        <a:lnSpc>
          <a:spcPct val="90000"/>
        </a:lnSpc>
        <a:spcBef>
          <a:spcPct val="0"/>
        </a:spcBef>
        <a:spcAft>
          <a:spcPct val="0"/>
        </a:spcAft>
        <a:defRPr sz="3000">
          <a:solidFill>
            <a:srgbClr val="D9541E"/>
          </a:solidFill>
          <a:latin typeface="Helvetica" pitchFamily="34" charset="0"/>
          <a:ea typeface="ＭＳ Ｐゴシック" pitchFamily="34" charset="-128"/>
        </a:defRPr>
      </a:lvl5pPr>
      <a:lvl6pPr marL="457200" algn="l" rtl="0" fontAlgn="base">
        <a:lnSpc>
          <a:spcPct val="90000"/>
        </a:lnSpc>
        <a:spcBef>
          <a:spcPct val="0"/>
        </a:spcBef>
        <a:spcAft>
          <a:spcPct val="0"/>
        </a:spcAft>
        <a:defRPr sz="3000">
          <a:solidFill>
            <a:srgbClr val="D9541E"/>
          </a:solidFill>
          <a:latin typeface="Helvetica" pitchFamily="34" charset="0"/>
          <a:ea typeface="ＭＳ Ｐゴシック" pitchFamily="48" charset="-128"/>
        </a:defRPr>
      </a:lvl6pPr>
      <a:lvl7pPr marL="914400" algn="l" rtl="0" fontAlgn="base">
        <a:lnSpc>
          <a:spcPct val="90000"/>
        </a:lnSpc>
        <a:spcBef>
          <a:spcPct val="0"/>
        </a:spcBef>
        <a:spcAft>
          <a:spcPct val="0"/>
        </a:spcAft>
        <a:defRPr sz="3000">
          <a:solidFill>
            <a:srgbClr val="D9541E"/>
          </a:solidFill>
          <a:latin typeface="Helvetica" pitchFamily="34" charset="0"/>
          <a:ea typeface="ＭＳ Ｐゴシック" pitchFamily="48" charset="-128"/>
        </a:defRPr>
      </a:lvl7pPr>
      <a:lvl8pPr marL="1371600" algn="l" rtl="0" fontAlgn="base">
        <a:lnSpc>
          <a:spcPct val="90000"/>
        </a:lnSpc>
        <a:spcBef>
          <a:spcPct val="0"/>
        </a:spcBef>
        <a:spcAft>
          <a:spcPct val="0"/>
        </a:spcAft>
        <a:defRPr sz="3000">
          <a:solidFill>
            <a:srgbClr val="D9541E"/>
          </a:solidFill>
          <a:latin typeface="Helvetica" pitchFamily="34" charset="0"/>
          <a:ea typeface="ＭＳ Ｐゴシック" pitchFamily="48" charset="-128"/>
        </a:defRPr>
      </a:lvl8pPr>
      <a:lvl9pPr marL="1828800" algn="l" rtl="0" fontAlgn="base">
        <a:lnSpc>
          <a:spcPct val="90000"/>
        </a:lnSpc>
        <a:spcBef>
          <a:spcPct val="0"/>
        </a:spcBef>
        <a:spcAft>
          <a:spcPct val="0"/>
        </a:spcAft>
        <a:defRPr sz="3000">
          <a:solidFill>
            <a:srgbClr val="D9541E"/>
          </a:solidFill>
          <a:latin typeface="Helvetica" pitchFamily="34" charset="0"/>
          <a:ea typeface="ＭＳ Ｐゴシック" pitchFamily="48" charset="-128"/>
        </a:defRPr>
      </a:lvl9pPr>
    </p:titleStyle>
    <p:bodyStyle>
      <a:lvl1pPr marL="231775" indent="-231775" algn="l" rtl="0" eaLnBrk="0" fontAlgn="base" hangingPunct="0">
        <a:spcBef>
          <a:spcPct val="45000"/>
        </a:spcBef>
        <a:spcAft>
          <a:spcPct val="0"/>
        </a:spcAft>
        <a:buChar char="•"/>
        <a:defRPr sz="2200">
          <a:solidFill>
            <a:srgbClr val="663700"/>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000">
          <a:solidFill>
            <a:srgbClr val="896541"/>
          </a:solidFill>
          <a:latin typeface="+mn-lt"/>
          <a:ea typeface="ＭＳ Ｐゴシック" pitchFamily="34" charset="-128"/>
        </a:defRPr>
      </a:lvl2pPr>
      <a:lvl3pPr marL="1143000" indent="-228600" algn="l" rtl="0" eaLnBrk="0" fontAlgn="base" hangingPunct="0">
        <a:spcBef>
          <a:spcPct val="20000"/>
        </a:spcBef>
        <a:spcAft>
          <a:spcPct val="0"/>
        </a:spcAft>
        <a:buChar char="•"/>
        <a:defRPr>
          <a:solidFill>
            <a:srgbClr val="896541"/>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rgbClr val="896541"/>
          </a:solidFill>
          <a:latin typeface="+mn-lt"/>
          <a:ea typeface="ＭＳ Ｐゴシック" pitchFamily="34" charset="-128"/>
        </a:defRPr>
      </a:lvl4pPr>
      <a:lvl5pPr marL="2057400" indent="-228600" algn="l" rtl="0" eaLnBrk="0" fontAlgn="base" hangingPunct="0">
        <a:spcBef>
          <a:spcPct val="20000"/>
        </a:spcBef>
        <a:spcAft>
          <a:spcPct val="0"/>
        </a:spcAft>
        <a:buChar char="»"/>
        <a:defRPr sz="1400">
          <a:solidFill>
            <a:srgbClr val="896541"/>
          </a:solidFill>
          <a:latin typeface="+mn-lt"/>
          <a:ea typeface="ＭＳ Ｐゴシック" pitchFamily="34" charset="-128"/>
        </a:defRPr>
      </a:lvl5pPr>
      <a:lvl6pPr marL="2514600" indent="-228600" algn="l" rtl="0" fontAlgn="base">
        <a:spcBef>
          <a:spcPct val="20000"/>
        </a:spcBef>
        <a:spcAft>
          <a:spcPct val="0"/>
        </a:spcAft>
        <a:buChar char="»"/>
        <a:defRPr sz="1400">
          <a:solidFill>
            <a:srgbClr val="896541"/>
          </a:solidFill>
          <a:latin typeface="+mn-lt"/>
          <a:ea typeface="+mn-ea"/>
        </a:defRPr>
      </a:lvl6pPr>
      <a:lvl7pPr marL="2971800" indent="-228600" algn="l" rtl="0" fontAlgn="base">
        <a:spcBef>
          <a:spcPct val="20000"/>
        </a:spcBef>
        <a:spcAft>
          <a:spcPct val="0"/>
        </a:spcAft>
        <a:buChar char="»"/>
        <a:defRPr sz="1400">
          <a:solidFill>
            <a:srgbClr val="896541"/>
          </a:solidFill>
          <a:latin typeface="+mn-lt"/>
          <a:ea typeface="+mn-ea"/>
        </a:defRPr>
      </a:lvl7pPr>
      <a:lvl8pPr marL="3429000" indent="-228600" algn="l" rtl="0" fontAlgn="base">
        <a:spcBef>
          <a:spcPct val="20000"/>
        </a:spcBef>
        <a:spcAft>
          <a:spcPct val="0"/>
        </a:spcAft>
        <a:buChar char="»"/>
        <a:defRPr sz="1400">
          <a:solidFill>
            <a:srgbClr val="896541"/>
          </a:solidFill>
          <a:latin typeface="+mn-lt"/>
          <a:ea typeface="+mn-ea"/>
        </a:defRPr>
      </a:lvl8pPr>
      <a:lvl9pPr marL="3886200" indent="-228600" algn="l" rtl="0" fontAlgn="base">
        <a:spcBef>
          <a:spcPct val="20000"/>
        </a:spcBef>
        <a:spcAft>
          <a:spcPct val="0"/>
        </a:spcAft>
        <a:buChar char="»"/>
        <a:defRPr sz="1400">
          <a:solidFill>
            <a:srgbClr val="89654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ovotetn.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hyperlink" Target="http://www.nashville.gov/HR"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A9E39BC2-E538-2243-10D2-8778C2069359}"/>
              </a:ext>
            </a:extLst>
          </p:cNvPr>
          <p:cNvSpPr>
            <a:spLocks noGrp="1" noChangeArrowheads="1"/>
          </p:cNvSpPr>
          <p:nvPr>
            <p:ph type="ctrTitle"/>
          </p:nvPr>
        </p:nvSpPr>
        <p:spPr>
          <a:xfrm>
            <a:off x="538480" y="5348288"/>
            <a:ext cx="7696200" cy="457200"/>
          </a:xfrm>
        </p:spPr>
        <p:txBody>
          <a:bodyPr/>
          <a:lstStyle/>
          <a:p>
            <a:pPr eaLnBrk="1" hangingPunct="1"/>
            <a:r>
              <a:rPr lang="en-US" altLang="en-US" sz="2400" dirty="0"/>
              <a:t>New Employee Orientation</a:t>
            </a:r>
          </a:p>
        </p:txBody>
      </p:sp>
      <p:sp>
        <p:nvSpPr>
          <p:cNvPr id="7171" name="Rectangle 8">
            <a:extLst>
              <a:ext uri="{FF2B5EF4-FFF2-40B4-BE49-F238E27FC236}">
                <a16:creationId xmlns:a16="http://schemas.microsoft.com/office/drawing/2014/main" id="{73DAEBA7-1E86-D722-D57D-D53038A706CB}"/>
              </a:ext>
            </a:extLst>
          </p:cNvPr>
          <p:cNvSpPr>
            <a:spLocks noGrp="1" noChangeArrowheads="1"/>
          </p:cNvSpPr>
          <p:nvPr>
            <p:ph type="subTitle" idx="1"/>
          </p:nvPr>
        </p:nvSpPr>
        <p:spPr>
          <a:xfrm>
            <a:off x="538480" y="5805488"/>
            <a:ext cx="7778750" cy="457200"/>
          </a:xfrm>
        </p:spPr>
        <p:txBody>
          <a:bodyPr/>
          <a:lstStyle/>
          <a:p>
            <a:pPr eaLnBrk="1" hangingPunct="1"/>
            <a:r>
              <a:rPr lang="en-US" altLang="en-US" dirty="0"/>
              <a:t>2026 Benefits</a:t>
            </a:r>
          </a:p>
        </p:txBody>
      </p:sp>
      <p:sp>
        <p:nvSpPr>
          <p:cNvPr id="7172" name="Text Box 9">
            <a:extLst>
              <a:ext uri="{FF2B5EF4-FFF2-40B4-BE49-F238E27FC236}">
                <a16:creationId xmlns:a16="http://schemas.microsoft.com/office/drawing/2014/main" id="{B7BF09AF-D185-C6E1-3D58-F6B91D541E7C}"/>
              </a:ext>
            </a:extLst>
          </p:cNvPr>
          <p:cNvSpPr txBox="1">
            <a:spLocks noChangeArrowheads="1"/>
          </p:cNvSpPr>
          <p:nvPr/>
        </p:nvSpPr>
        <p:spPr bwMode="auto">
          <a:xfrm>
            <a:off x="538480" y="6262688"/>
            <a:ext cx="3733800" cy="169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50000"/>
              </a:spcBef>
              <a:spcAft>
                <a:spcPct val="0"/>
              </a:spcAft>
              <a:buNone/>
            </a:pPr>
            <a:r>
              <a:rPr lang="en-US" altLang="en-US" sz="1100" dirty="0">
                <a:solidFill>
                  <a:schemeClr val="tx1"/>
                </a:solidFill>
                <a:latin typeface="Arial" panose="020B0604020202020204" pitchFamily="34" charset="0"/>
              </a:rPr>
              <a:t>Metro Nashville Public Schools Version 11/2/2025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FD18C586-D4EE-9096-3726-6C28161128A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82B85D80-EAE5-4F3E-A41C-67F27F48EC51}" type="slidenum">
              <a:rPr lang="en-US" altLang="en-US" sz="1000">
                <a:solidFill>
                  <a:srgbClr val="FFFFFF"/>
                </a:solidFill>
              </a:rPr>
              <a:pPr eaLnBrk="0" fontAlgn="base" hangingPunct="0">
                <a:spcBef>
                  <a:spcPct val="0"/>
                </a:spcBef>
                <a:spcAft>
                  <a:spcPct val="0"/>
                </a:spcAft>
                <a:buNone/>
              </a:pPr>
              <a:t>10</a:t>
            </a:fld>
            <a:endParaRPr lang="en-US" altLang="en-US" sz="1000" dirty="0">
              <a:solidFill>
                <a:srgbClr val="FFFFFF"/>
              </a:solidFill>
            </a:endParaRPr>
          </a:p>
        </p:txBody>
      </p:sp>
      <p:sp>
        <p:nvSpPr>
          <p:cNvPr id="31747" name="Rectangle 2">
            <a:extLst>
              <a:ext uri="{FF2B5EF4-FFF2-40B4-BE49-F238E27FC236}">
                <a16:creationId xmlns:a16="http://schemas.microsoft.com/office/drawing/2014/main" id="{43B6B829-5F61-5C31-328D-4695A7B0ACFB}"/>
              </a:ext>
            </a:extLst>
          </p:cNvPr>
          <p:cNvSpPr>
            <a:spLocks noGrp="1" noChangeArrowheads="1"/>
          </p:cNvSpPr>
          <p:nvPr>
            <p:ph type="title"/>
          </p:nvPr>
        </p:nvSpPr>
        <p:spPr>
          <a:xfrm>
            <a:off x="552450" y="930275"/>
            <a:ext cx="8229600" cy="838200"/>
          </a:xfrm>
        </p:spPr>
        <p:txBody>
          <a:bodyPr/>
          <a:lstStyle/>
          <a:p>
            <a:pPr eaLnBrk="1" hangingPunct="1"/>
            <a:r>
              <a:rPr lang="en-US" altLang="en-US" dirty="0"/>
              <a:t>HRA Plan </a:t>
            </a:r>
          </a:p>
        </p:txBody>
      </p:sp>
      <p:sp>
        <p:nvSpPr>
          <p:cNvPr id="75780" name="Rectangle 3">
            <a:extLst>
              <a:ext uri="{FF2B5EF4-FFF2-40B4-BE49-F238E27FC236}">
                <a16:creationId xmlns:a16="http://schemas.microsoft.com/office/drawing/2014/main" id="{BA45F374-02E8-10E8-3C80-7B494483540F}"/>
              </a:ext>
            </a:extLst>
          </p:cNvPr>
          <p:cNvSpPr>
            <a:spLocks noGrp="1" noChangeArrowheads="1"/>
          </p:cNvSpPr>
          <p:nvPr>
            <p:ph type="body" idx="1"/>
          </p:nvPr>
        </p:nvSpPr>
        <p:spPr>
          <a:xfrm>
            <a:off x="552450" y="1768475"/>
            <a:ext cx="11087100" cy="5089525"/>
          </a:xfrm>
        </p:spPr>
        <p:txBody>
          <a:bodyPr/>
          <a:lstStyle/>
          <a:p>
            <a:pPr eaLnBrk="1" hangingPunct="1">
              <a:defRPr/>
            </a:pPr>
            <a:r>
              <a:rPr lang="en-US" altLang="en-US" dirty="0">
                <a:ea typeface="+mn-ea"/>
              </a:rPr>
              <a:t>Metro puts money into your HRA Fund each year to cover medical and pharmacy expenses before you pay anything out of your pocket.</a:t>
            </a:r>
          </a:p>
          <a:p>
            <a:pPr lvl="1" eaLnBrk="1" hangingPunct="1">
              <a:spcBef>
                <a:spcPts val="0"/>
              </a:spcBef>
              <a:defRPr/>
            </a:pPr>
            <a:r>
              <a:rPr lang="en-US" altLang="en-US" sz="2200" dirty="0">
                <a:solidFill>
                  <a:srgbClr val="663700"/>
                </a:solidFill>
                <a:ea typeface="+mn-ea"/>
              </a:rPr>
              <a:t>$1,100 Employee Only</a:t>
            </a:r>
          </a:p>
          <a:p>
            <a:pPr lvl="1" eaLnBrk="1" hangingPunct="1">
              <a:spcBef>
                <a:spcPts val="0"/>
              </a:spcBef>
              <a:defRPr/>
            </a:pPr>
            <a:r>
              <a:rPr lang="en-US" altLang="en-US" sz="2200" dirty="0">
                <a:solidFill>
                  <a:srgbClr val="663700"/>
                </a:solidFill>
                <a:ea typeface="+mn-ea"/>
              </a:rPr>
              <a:t>$2,200 Family/Employee + Child(ren)</a:t>
            </a:r>
          </a:p>
          <a:p>
            <a:pPr marL="0" indent="0" eaLnBrk="1" hangingPunct="1">
              <a:defRPr/>
            </a:pPr>
            <a:r>
              <a:rPr lang="en-US" altLang="en-US" dirty="0">
                <a:ea typeface="+mn-ea"/>
              </a:rPr>
              <a:t>  Once the HRA Fund is exhausted, you pay a deductible:</a:t>
            </a:r>
          </a:p>
          <a:p>
            <a:pPr marL="511175" lvl="1" indent="0" eaLnBrk="1" hangingPunct="1">
              <a:spcBef>
                <a:spcPts val="0"/>
              </a:spcBef>
              <a:defRPr/>
            </a:pPr>
            <a:r>
              <a:rPr lang="en-US" altLang="en-US" sz="2200" dirty="0">
                <a:solidFill>
                  <a:srgbClr val="663700"/>
                </a:solidFill>
                <a:ea typeface="+mn-ea"/>
              </a:rPr>
              <a:t> $450 Employee Only </a:t>
            </a:r>
          </a:p>
          <a:p>
            <a:pPr marL="511175" lvl="1" indent="0" eaLnBrk="1" hangingPunct="1">
              <a:spcBef>
                <a:spcPts val="0"/>
              </a:spcBef>
              <a:defRPr/>
            </a:pPr>
            <a:r>
              <a:rPr lang="en-US" altLang="en-US" sz="2200" dirty="0">
                <a:solidFill>
                  <a:srgbClr val="663700"/>
                </a:solidFill>
                <a:ea typeface="+mn-ea"/>
              </a:rPr>
              <a:t> $900 Family/Employee + Child(ren)</a:t>
            </a:r>
          </a:p>
          <a:p>
            <a:pPr eaLnBrk="1" hangingPunct="1">
              <a:defRPr/>
            </a:pPr>
            <a:r>
              <a:rPr lang="en-US" altLang="en-US" dirty="0">
                <a:ea typeface="+mn-ea"/>
              </a:rPr>
              <a:t>After you’ve met the deductible, you pay:</a:t>
            </a:r>
          </a:p>
          <a:p>
            <a:pPr lvl="1" eaLnBrk="1" hangingPunct="1">
              <a:spcBef>
                <a:spcPts val="0"/>
              </a:spcBef>
              <a:defRPr/>
            </a:pPr>
            <a:r>
              <a:rPr lang="en-US" altLang="en-US" sz="2200" dirty="0">
                <a:solidFill>
                  <a:srgbClr val="663700"/>
                </a:solidFill>
                <a:ea typeface="+mn-ea"/>
              </a:rPr>
              <a:t>10% coinsurance for medical expenses and generic drugs</a:t>
            </a:r>
          </a:p>
          <a:p>
            <a:pPr lvl="1" eaLnBrk="1" hangingPunct="1">
              <a:spcBef>
                <a:spcPts val="0"/>
              </a:spcBef>
              <a:defRPr/>
            </a:pPr>
            <a:r>
              <a:rPr lang="en-US" altLang="en-US" sz="2200" dirty="0">
                <a:solidFill>
                  <a:srgbClr val="663700"/>
                </a:solidFill>
                <a:ea typeface="+mn-ea"/>
              </a:rPr>
              <a:t>30% of brand-name drug costs  </a:t>
            </a:r>
          </a:p>
          <a:p>
            <a:pPr lvl="1" eaLnBrk="1" hangingPunct="1">
              <a:spcBef>
                <a:spcPts val="0"/>
              </a:spcBef>
              <a:defRPr/>
            </a:pPr>
            <a:r>
              <a:rPr lang="en-US" altLang="en-US" sz="2200" dirty="0">
                <a:solidFill>
                  <a:srgbClr val="663700"/>
                </a:solidFill>
                <a:ea typeface="+mn-ea"/>
              </a:rPr>
              <a:t>Once the annual out-of-pocket max is met, you have 100% coverage</a:t>
            </a:r>
          </a:p>
          <a:p>
            <a:pPr eaLnBrk="1" hangingPunct="1">
              <a:defRPr/>
            </a:pPr>
            <a:r>
              <a:rPr lang="en-US" altLang="en-US" dirty="0">
                <a:ea typeface="+mn-ea"/>
              </a:rPr>
              <a:t>Preventive Care is covered at 100% by the plan.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698FFACB-9279-B007-1790-522C23CD27D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39748A80-05CB-49C5-B44B-A2737EB08045}" type="slidenum">
              <a:rPr lang="en-US" altLang="en-US" sz="1000">
                <a:solidFill>
                  <a:srgbClr val="FFFFFF"/>
                </a:solidFill>
              </a:rPr>
              <a:pPr eaLnBrk="0" fontAlgn="base" hangingPunct="0">
                <a:spcBef>
                  <a:spcPct val="0"/>
                </a:spcBef>
                <a:spcAft>
                  <a:spcPct val="0"/>
                </a:spcAft>
                <a:buNone/>
              </a:pPr>
              <a:t>11</a:t>
            </a:fld>
            <a:endParaRPr lang="en-US" altLang="en-US" sz="1000" dirty="0">
              <a:solidFill>
                <a:srgbClr val="FFFFFF"/>
              </a:solidFill>
            </a:endParaRPr>
          </a:p>
        </p:txBody>
      </p:sp>
      <p:sp>
        <p:nvSpPr>
          <p:cNvPr id="37891" name="Rectangle 2">
            <a:extLst>
              <a:ext uri="{FF2B5EF4-FFF2-40B4-BE49-F238E27FC236}">
                <a16:creationId xmlns:a16="http://schemas.microsoft.com/office/drawing/2014/main" id="{13B14DF7-1F7A-E129-0AD5-CFD99C2739F6}"/>
              </a:ext>
            </a:extLst>
          </p:cNvPr>
          <p:cNvSpPr>
            <a:spLocks noGrp="1" noChangeArrowheads="1"/>
          </p:cNvSpPr>
          <p:nvPr>
            <p:ph type="title"/>
          </p:nvPr>
        </p:nvSpPr>
        <p:spPr/>
        <p:txBody>
          <a:bodyPr/>
          <a:lstStyle/>
          <a:p>
            <a:pPr eaLnBrk="1" hangingPunct="1"/>
            <a:r>
              <a:rPr lang="en-US" altLang="en-US" dirty="0"/>
              <a:t>HRA Plan</a:t>
            </a:r>
          </a:p>
        </p:txBody>
      </p:sp>
      <p:graphicFrame>
        <p:nvGraphicFramePr>
          <p:cNvPr id="26777" name="Group 153">
            <a:extLst>
              <a:ext uri="{FF2B5EF4-FFF2-40B4-BE49-F238E27FC236}">
                <a16:creationId xmlns:a16="http://schemas.microsoft.com/office/drawing/2014/main" id="{46CAEB22-2897-05B1-7B4C-191270C526DE}"/>
              </a:ext>
            </a:extLst>
          </p:cNvPr>
          <p:cNvGraphicFramePr>
            <a:graphicFrameLocks noGrp="1"/>
          </p:cNvGraphicFramePr>
          <p:nvPr>
            <p:ph type="body" idx="1"/>
            <p:extLst>
              <p:ext uri="{D42A27DB-BD31-4B8C-83A1-F6EECF244321}">
                <p14:modId xmlns:p14="http://schemas.microsoft.com/office/powerpoint/2010/main" val="1785217314"/>
              </p:ext>
            </p:extLst>
          </p:nvPr>
        </p:nvGraphicFramePr>
        <p:xfrm>
          <a:off x="609600" y="2165350"/>
          <a:ext cx="10972800" cy="3947706"/>
        </p:xfrm>
        <a:graphic>
          <a:graphicData uri="http://schemas.openxmlformats.org/drawingml/2006/table">
            <a:tbl>
              <a:tblPr/>
              <a:tblGrid>
                <a:gridCol w="5007006">
                  <a:extLst>
                    <a:ext uri="{9D8B030D-6E8A-4147-A177-3AD203B41FA5}">
                      <a16:colId xmlns:a16="http://schemas.microsoft.com/office/drawing/2014/main" val="20000"/>
                    </a:ext>
                  </a:extLst>
                </a:gridCol>
                <a:gridCol w="2237173">
                  <a:extLst>
                    <a:ext uri="{9D8B030D-6E8A-4147-A177-3AD203B41FA5}">
                      <a16:colId xmlns:a16="http://schemas.microsoft.com/office/drawing/2014/main" val="20001"/>
                    </a:ext>
                  </a:extLst>
                </a:gridCol>
                <a:gridCol w="3728621">
                  <a:extLst>
                    <a:ext uri="{9D8B030D-6E8A-4147-A177-3AD203B41FA5}">
                      <a16:colId xmlns:a16="http://schemas.microsoft.com/office/drawing/2014/main" val="20002"/>
                    </a:ext>
                  </a:extLst>
                </a:gridCol>
              </a:tblGrid>
              <a:tr h="657860">
                <a:tc gridSpan="3">
                  <a:txBody>
                    <a:bodyPr/>
                    <a:lstStyle/>
                    <a:p>
                      <a:pPr marL="0" marR="0" lvl="0" indent="0" algn="l"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bg1"/>
                          </a:solidFill>
                          <a:effectLst/>
                          <a:latin typeface="Helvetica" pitchFamily="34" charset="0"/>
                          <a:ea typeface="MS PGothic" pitchFamily="34" charset="-128"/>
                        </a:rPr>
                        <a:t>If your insurance is effective April 1 or later, your HRA Fund will be prorated for this plan year as follows:</a:t>
                      </a:r>
                    </a:p>
                  </a:txBody>
                  <a:tcPr marT="45708" marB="45708"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7D3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2266">
                <a:tc>
                  <a:txBody>
                    <a:bodyPr/>
                    <a:lstStyle/>
                    <a:p>
                      <a:pPr marL="0" marR="0" lvl="0" indent="0" algn="ctr" defTabSz="914400" rtl="0" eaLnBrk="1" fontAlgn="base" latinLnBrk="0" hangingPunct="1">
                        <a:lnSpc>
                          <a:spcPct val="100000"/>
                        </a:lnSpc>
                        <a:spcBef>
                          <a:spcPct val="45000"/>
                        </a:spcBef>
                        <a:spcAft>
                          <a:spcPct val="30000"/>
                        </a:spcAft>
                        <a:buClrTx/>
                        <a:buSzTx/>
                        <a:buFontTx/>
                        <a:buNone/>
                        <a:tabLst/>
                      </a:pPr>
                      <a:r>
                        <a:rPr kumimoji="0" lang="en-US" sz="2000" b="1" i="0" u="none" strike="noStrike" cap="none" normalizeH="0" baseline="0" dirty="0">
                          <a:ln>
                            <a:noFill/>
                          </a:ln>
                          <a:solidFill>
                            <a:schemeClr val="bg1"/>
                          </a:solidFill>
                          <a:effectLst/>
                          <a:latin typeface="Helvetica" pitchFamily="34" charset="0"/>
                          <a:ea typeface="MS PGothic" pitchFamily="34" charset="-128"/>
                        </a:rPr>
                        <a:t>Insurance Effective Date</a:t>
                      </a:r>
                    </a:p>
                  </a:txBody>
                  <a:tcPr marT="45708" marB="45708" anchor="ctr" horzOverflow="overflow">
                    <a:lnL w="19050" cap="flat" cmpd="sng" algn="ctr">
                      <a:solidFill>
                        <a:schemeClr val="bg1"/>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solidFill>
                      <a:srgbClr val="06357A"/>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1" i="0" u="none" strike="noStrike" cap="none" normalizeH="0" baseline="0" dirty="0">
                          <a:ln>
                            <a:noFill/>
                          </a:ln>
                          <a:solidFill>
                            <a:schemeClr val="bg1"/>
                          </a:solidFill>
                          <a:effectLst/>
                          <a:latin typeface="Helvetica" pitchFamily="34" charset="0"/>
                          <a:ea typeface="MS PGothic" pitchFamily="34" charset="-128"/>
                        </a:rPr>
                        <a:t>Employee</a:t>
                      </a:r>
                    </a:p>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1" i="0" u="none" strike="noStrike" cap="none" normalizeH="0" baseline="0" dirty="0">
                          <a:ln>
                            <a:noFill/>
                          </a:ln>
                          <a:solidFill>
                            <a:schemeClr val="bg1"/>
                          </a:solidFill>
                          <a:effectLst/>
                          <a:latin typeface="Helvetica" pitchFamily="34" charset="0"/>
                          <a:ea typeface="MS PGothic" pitchFamily="34" charset="-128"/>
                        </a:rPr>
                        <a:t>Only</a:t>
                      </a:r>
                    </a:p>
                  </a:txBody>
                  <a:tcPr marT="45708" marB="45708" anchor="ctr" horzOverflow="overflow">
                    <a:lnL w="12700" cap="flat" cmpd="sng" algn="ctr">
                      <a:solidFill>
                        <a:srgbClr val="663700"/>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solidFill>
                      <a:srgbClr val="06357A"/>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1" i="0" u="none" strike="noStrike" cap="none" normalizeH="0" baseline="0" dirty="0">
                          <a:ln>
                            <a:noFill/>
                          </a:ln>
                          <a:solidFill>
                            <a:schemeClr val="bg1"/>
                          </a:solidFill>
                          <a:effectLst/>
                          <a:latin typeface="Helvetica" pitchFamily="34" charset="0"/>
                          <a:ea typeface="MS PGothic" pitchFamily="34" charset="-128"/>
                        </a:rPr>
                        <a:t>Employee + Family </a:t>
                      </a:r>
                    </a:p>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1" i="0" u="none" strike="noStrike" cap="none" normalizeH="0" baseline="0" dirty="0">
                          <a:ln>
                            <a:noFill/>
                          </a:ln>
                          <a:solidFill>
                            <a:schemeClr val="bg1"/>
                          </a:solidFill>
                          <a:effectLst/>
                          <a:latin typeface="Helvetica" pitchFamily="34" charset="0"/>
                          <a:ea typeface="MS PGothic" pitchFamily="34" charset="-128"/>
                        </a:rPr>
                        <a:t>Employee + Child(ren)</a:t>
                      </a:r>
                    </a:p>
                  </a:txBody>
                  <a:tcPr marT="45708" marB="45708" horzOverflow="overflow">
                    <a:lnL w="12700" cap="flat" cmpd="sng" algn="ctr">
                      <a:solidFill>
                        <a:srgbClr val="663700"/>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solidFill>
                      <a:srgbClr val="06357A"/>
                    </a:solidFill>
                  </a:tcPr>
                </a:tc>
                <a:extLst>
                  <a:ext uri="{0D108BD9-81ED-4DB2-BD59-A6C34878D82A}">
                    <a16:rowId xmlns:a16="http://schemas.microsoft.com/office/drawing/2014/main" val="10001"/>
                  </a:ext>
                </a:extLst>
              </a:tr>
              <a:tr h="655609">
                <a:tc>
                  <a:txBody>
                    <a:bodyPr/>
                    <a:lstStyle/>
                    <a:p>
                      <a:pPr marL="0" marR="0" lvl="0" indent="0" algn="l"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1st Quarter   (January – March)</a:t>
                      </a:r>
                    </a:p>
                  </a:txBody>
                  <a:tcPr marT="45708" marB="45708" anchor="ctr" horzOverflow="overflow">
                    <a:lnL w="19050" cap="flat" cmpd="sng" algn="ctr">
                      <a:solidFill>
                        <a:schemeClr val="bg1"/>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$1,100</a:t>
                      </a:r>
                    </a:p>
                  </a:txBody>
                  <a:tcPr marT="45708" marB="45708" anchor="ctr" horzOverflow="overflow">
                    <a:lnL w="12700" cap="flat" cmpd="sng" algn="ctr">
                      <a:solidFill>
                        <a:srgbClr val="663700"/>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$2,200</a:t>
                      </a:r>
                    </a:p>
                  </a:txBody>
                  <a:tcPr marT="45708" marB="45708" anchor="ctr" horzOverflow="overflow">
                    <a:lnL w="12700" cap="flat" cmpd="sng" algn="ctr">
                      <a:solidFill>
                        <a:srgbClr val="663700"/>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5">
                <a:tc>
                  <a:txBody>
                    <a:bodyPr/>
                    <a:lstStyle/>
                    <a:p>
                      <a:pPr marL="0" marR="0" lvl="0" indent="0" algn="l"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2</a:t>
                      </a:r>
                      <a:r>
                        <a:rPr kumimoji="0" lang="en-US" sz="2000" b="0" i="0" u="none" strike="noStrike" cap="none" normalizeH="0" baseline="30000" dirty="0">
                          <a:ln>
                            <a:noFill/>
                          </a:ln>
                          <a:solidFill>
                            <a:schemeClr val="tx1"/>
                          </a:solidFill>
                          <a:effectLst/>
                          <a:latin typeface="Helvetica" pitchFamily="34" charset="0"/>
                          <a:ea typeface="MS PGothic" pitchFamily="34" charset="-128"/>
                        </a:rPr>
                        <a:t>nd</a:t>
                      </a:r>
                      <a:r>
                        <a:rPr kumimoji="0" lang="en-US" sz="2000" b="0" i="0" u="none" strike="noStrike" cap="none" normalizeH="0" baseline="0" dirty="0">
                          <a:ln>
                            <a:noFill/>
                          </a:ln>
                          <a:solidFill>
                            <a:schemeClr val="tx1"/>
                          </a:solidFill>
                          <a:effectLst/>
                          <a:latin typeface="Helvetica" pitchFamily="34" charset="0"/>
                          <a:ea typeface="MS PGothic" pitchFamily="34" charset="-128"/>
                        </a:rPr>
                        <a:t> Quarter   (April – June)</a:t>
                      </a:r>
                    </a:p>
                  </a:txBody>
                  <a:tcPr marT="45708" marB="45708" anchor="ctr" horzOverflow="overflow">
                    <a:lnL w="19050" cap="flat" cmpd="sng" algn="ctr">
                      <a:solidFill>
                        <a:schemeClr val="bg1"/>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solidFill>
                      <a:srgbClr val="FDECE8"/>
                    </a:solidFill>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$825</a:t>
                      </a:r>
                    </a:p>
                  </a:txBody>
                  <a:tcPr marT="45708" marB="45708" anchor="ctr" horzOverflow="overflow">
                    <a:lnL w="12700" cap="flat" cmpd="sng" algn="ctr">
                      <a:solidFill>
                        <a:srgbClr val="663700"/>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solidFill>
                      <a:srgbClr val="FDECE8"/>
                    </a:solidFill>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$1,650</a:t>
                      </a:r>
                    </a:p>
                  </a:txBody>
                  <a:tcPr marT="45708" marB="45708" anchor="ctr" horzOverflow="overflow">
                    <a:lnL w="12700" cap="flat" cmpd="sng" algn="ctr">
                      <a:solidFill>
                        <a:srgbClr val="663700"/>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solidFill>
                      <a:srgbClr val="FDECE8"/>
                    </a:solidFill>
                  </a:tcPr>
                </a:tc>
                <a:extLst>
                  <a:ext uri="{0D108BD9-81ED-4DB2-BD59-A6C34878D82A}">
                    <a16:rowId xmlns:a16="http://schemas.microsoft.com/office/drawing/2014/main" val="10003"/>
                  </a:ext>
                </a:extLst>
              </a:tr>
              <a:tr h="609605">
                <a:tc>
                  <a:txBody>
                    <a:bodyPr/>
                    <a:lstStyle/>
                    <a:p>
                      <a:pPr marL="0" marR="0" lvl="0" indent="0" algn="l"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3</a:t>
                      </a:r>
                      <a:r>
                        <a:rPr kumimoji="0" lang="en-US" sz="2000" b="0" i="0" u="none" strike="noStrike" cap="none" normalizeH="0" baseline="30000" dirty="0">
                          <a:ln>
                            <a:noFill/>
                          </a:ln>
                          <a:solidFill>
                            <a:schemeClr val="tx1"/>
                          </a:solidFill>
                          <a:effectLst/>
                          <a:latin typeface="Helvetica" pitchFamily="34" charset="0"/>
                          <a:ea typeface="MS PGothic" pitchFamily="34" charset="-128"/>
                        </a:rPr>
                        <a:t>rd</a:t>
                      </a:r>
                      <a:r>
                        <a:rPr kumimoji="0" lang="en-US" sz="2000" b="0" i="0" u="none" strike="noStrike" cap="none" normalizeH="0" baseline="0" dirty="0">
                          <a:ln>
                            <a:noFill/>
                          </a:ln>
                          <a:solidFill>
                            <a:schemeClr val="tx1"/>
                          </a:solidFill>
                          <a:effectLst/>
                          <a:latin typeface="Helvetica" pitchFamily="34" charset="0"/>
                          <a:ea typeface="MS PGothic" pitchFamily="34" charset="-128"/>
                        </a:rPr>
                        <a:t> Quarter    (July – September)</a:t>
                      </a:r>
                    </a:p>
                  </a:txBody>
                  <a:tcPr marT="45708" marB="45708" anchor="ctr" horzOverflow="overflow">
                    <a:lnL w="19050" cap="flat" cmpd="sng" algn="ctr">
                      <a:solidFill>
                        <a:schemeClr val="bg1"/>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$550</a:t>
                      </a:r>
                    </a:p>
                  </a:txBody>
                  <a:tcPr marT="45708" marB="45708" anchor="ctr" horzOverflow="overflow">
                    <a:lnL w="12700" cap="flat" cmpd="sng" algn="ctr">
                      <a:solidFill>
                        <a:srgbClr val="663700"/>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$1,100</a:t>
                      </a:r>
                    </a:p>
                  </a:txBody>
                  <a:tcPr marT="45708" marB="45708" anchor="ctr" horzOverflow="overflow">
                    <a:lnL w="12700" cap="flat" cmpd="sng" algn="ctr">
                      <a:solidFill>
                        <a:srgbClr val="663700"/>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605">
                <a:tc>
                  <a:txBody>
                    <a:bodyPr/>
                    <a:lstStyle/>
                    <a:p>
                      <a:pPr marL="0" marR="0" lvl="0" indent="0" algn="l"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4</a:t>
                      </a:r>
                      <a:r>
                        <a:rPr kumimoji="0" lang="en-US" sz="2000" b="0" i="0" u="none" strike="noStrike" cap="none" normalizeH="0" baseline="30000" dirty="0">
                          <a:ln>
                            <a:noFill/>
                          </a:ln>
                          <a:solidFill>
                            <a:schemeClr val="tx1"/>
                          </a:solidFill>
                          <a:effectLst/>
                          <a:latin typeface="Helvetica" pitchFamily="34" charset="0"/>
                          <a:ea typeface="MS PGothic" pitchFamily="34" charset="-128"/>
                        </a:rPr>
                        <a:t>th</a:t>
                      </a:r>
                      <a:r>
                        <a:rPr kumimoji="0" lang="en-US" sz="2000" b="0" i="0" u="none" strike="noStrike" cap="none" normalizeH="0" baseline="0" dirty="0">
                          <a:ln>
                            <a:noFill/>
                          </a:ln>
                          <a:solidFill>
                            <a:schemeClr val="tx1"/>
                          </a:solidFill>
                          <a:effectLst/>
                          <a:latin typeface="Helvetica" pitchFamily="34" charset="0"/>
                          <a:ea typeface="MS PGothic" pitchFamily="34" charset="-128"/>
                        </a:rPr>
                        <a:t> Quarter    (October – December)</a:t>
                      </a:r>
                    </a:p>
                  </a:txBody>
                  <a:tcPr marT="45708" marB="45708" anchor="ctr" horzOverflow="overflow">
                    <a:lnL w="19050" cap="flat" cmpd="sng" algn="ctr">
                      <a:solidFill>
                        <a:schemeClr val="bg1"/>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DECE8"/>
                    </a:solidFill>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$275</a:t>
                      </a:r>
                    </a:p>
                  </a:txBody>
                  <a:tcPr marT="45708" marB="45708" anchor="ctr" horzOverflow="overflow">
                    <a:lnL w="12700" cap="flat" cmpd="sng" algn="ctr">
                      <a:solidFill>
                        <a:srgbClr val="663700"/>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DECE8"/>
                    </a:solidFill>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$550</a:t>
                      </a:r>
                    </a:p>
                  </a:txBody>
                  <a:tcPr marT="45708" marB="45708" anchor="ctr" horzOverflow="overflow">
                    <a:lnL w="12700" cap="flat" cmpd="sng" algn="ctr">
                      <a:solidFill>
                        <a:srgbClr val="663700"/>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DECE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610C-C023-18D4-0E87-58CEC26E4E0E}"/>
              </a:ext>
            </a:extLst>
          </p:cNvPr>
          <p:cNvSpPr>
            <a:spLocks noGrp="1"/>
          </p:cNvSpPr>
          <p:nvPr>
            <p:ph type="title"/>
          </p:nvPr>
        </p:nvSpPr>
        <p:spPr>
          <a:xfrm>
            <a:off x="609600" y="1295400"/>
            <a:ext cx="10972800" cy="838200"/>
          </a:xfrm>
        </p:spPr>
        <p:txBody>
          <a:bodyPr wrap="square" anchor="b">
            <a:normAutofit/>
          </a:bodyPr>
          <a:lstStyle/>
          <a:p>
            <a:r>
              <a:rPr lang="en-US" dirty="0"/>
              <a:t>Register for </a:t>
            </a:r>
            <a:r>
              <a:rPr lang="en-US" dirty="0" err="1"/>
              <a:t>MyCigna.Com</a:t>
            </a:r>
            <a:endParaRPr lang="en-US" dirty="0"/>
          </a:p>
        </p:txBody>
      </p:sp>
      <p:sp>
        <p:nvSpPr>
          <p:cNvPr id="3" name="Content Placeholder 2">
            <a:extLst>
              <a:ext uri="{FF2B5EF4-FFF2-40B4-BE49-F238E27FC236}">
                <a16:creationId xmlns:a16="http://schemas.microsoft.com/office/drawing/2014/main" id="{1D78AE67-6518-1B46-0490-040D6AE281E5}"/>
              </a:ext>
            </a:extLst>
          </p:cNvPr>
          <p:cNvSpPr>
            <a:spLocks noGrp="1"/>
          </p:cNvSpPr>
          <p:nvPr>
            <p:ph sz="half" idx="1"/>
          </p:nvPr>
        </p:nvSpPr>
        <p:spPr>
          <a:xfrm>
            <a:off x="609599" y="2165350"/>
            <a:ext cx="8522971" cy="3702050"/>
          </a:xfrm>
        </p:spPr>
        <p:txBody>
          <a:bodyPr wrap="square" anchor="t">
            <a:normAutofit/>
          </a:bodyPr>
          <a:lstStyle/>
          <a:p>
            <a:pPr marL="0" indent="0">
              <a:lnSpc>
                <a:spcPct val="90000"/>
              </a:lnSpc>
              <a:buNone/>
            </a:pPr>
            <a:r>
              <a:rPr lang="en-US" sz="2400" dirty="0"/>
              <a:t>Register for </a:t>
            </a:r>
            <a:r>
              <a:rPr lang="en-US" sz="2400" dirty="0" err="1"/>
              <a:t>MyCigna</a:t>
            </a:r>
            <a:r>
              <a:rPr lang="en-US" sz="2400" dirty="0"/>
              <a:t> today where you’ll have access to:</a:t>
            </a:r>
          </a:p>
          <a:p>
            <a:pPr>
              <a:lnSpc>
                <a:spcPct val="90000"/>
              </a:lnSpc>
            </a:pPr>
            <a:r>
              <a:rPr lang="en-US" sz="2400" dirty="0"/>
              <a:t>Digital ID cards or print cards</a:t>
            </a:r>
          </a:p>
          <a:p>
            <a:pPr>
              <a:lnSpc>
                <a:spcPct val="90000"/>
              </a:lnSpc>
            </a:pPr>
            <a:r>
              <a:rPr lang="en-US" sz="2400" dirty="0"/>
              <a:t>Search for in-network doctors and hospitals</a:t>
            </a:r>
          </a:p>
          <a:p>
            <a:pPr>
              <a:lnSpc>
                <a:spcPct val="90000"/>
              </a:lnSpc>
            </a:pPr>
            <a:r>
              <a:rPr lang="en-US" sz="2400" dirty="0"/>
              <a:t>Manage and track claims</a:t>
            </a:r>
          </a:p>
          <a:p>
            <a:pPr>
              <a:lnSpc>
                <a:spcPct val="90000"/>
              </a:lnSpc>
            </a:pPr>
            <a:r>
              <a:rPr lang="en-US" sz="2400" dirty="0"/>
              <a:t>See cost estimates</a:t>
            </a:r>
          </a:p>
          <a:p>
            <a:pPr>
              <a:lnSpc>
                <a:spcPct val="90000"/>
              </a:lnSpc>
            </a:pPr>
            <a:r>
              <a:rPr lang="en-US" sz="2400" dirty="0"/>
              <a:t>Chat with a life Cigna rep</a:t>
            </a:r>
          </a:p>
        </p:txBody>
      </p:sp>
      <p:sp>
        <p:nvSpPr>
          <p:cNvPr id="4" name="Slide Number Placeholder 3">
            <a:extLst>
              <a:ext uri="{FF2B5EF4-FFF2-40B4-BE49-F238E27FC236}">
                <a16:creationId xmlns:a16="http://schemas.microsoft.com/office/drawing/2014/main" id="{987BE6D0-7700-46C4-4878-725C8EC82638}"/>
              </a:ext>
            </a:extLst>
          </p:cNvPr>
          <p:cNvSpPr>
            <a:spLocks noGrp="1"/>
          </p:cNvSpPr>
          <p:nvPr>
            <p:ph type="sldNum" sz="quarter" idx="12"/>
          </p:nvPr>
        </p:nvSpPr>
        <p:spPr>
          <a:xfrm>
            <a:off x="9042400" y="473075"/>
            <a:ext cx="2540000" cy="457200"/>
          </a:xfrm>
        </p:spPr>
        <p:txBody>
          <a:bodyPr wrap="square" anchor="b">
            <a:normAutofit/>
          </a:bodyPr>
          <a:lstStyle/>
          <a:p>
            <a:pPr>
              <a:spcAft>
                <a:spcPts val="600"/>
              </a:spcAft>
              <a:defRPr/>
            </a:pPr>
            <a:fld id="{4DA7D6AA-635D-4870-9ABC-081C6D1B910D}" type="slidenum">
              <a:rPr lang="en-US" altLang="en-US" smtClean="0"/>
              <a:pPr>
                <a:spcAft>
                  <a:spcPts val="600"/>
                </a:spcAft>
                <a:defRPr/>
              </a:pPr>
              <a:t>12</a:t>
            </a:fld>
            <a:endParaRPr lang="en-US" altLang="en-US"/>
          </a:p>
        </p:txBody>
      </p:sp>
      <p:pic>
        <p:nvPicPr>
          <p:cNvPr id="8" name="Picture 7">
            <a:extLst>
              <a:ext uri="{FF2B5EF4-FFF2-40B4-BE49-F238E27FC236}">
                <a16:creationId xmlns:a16="http://schemas.microsoft.com/office/drawing/2014/main" id="{C3547D3C-DB2B-1018-6801-958BCDC9E593}"/>
              </a:ext>
            </a:extLst>
          </p:cNvPr>
          <p:cNvPicPr>
            <a:picLocks noChangeAspect="1"/>
          </p:cNvPicPr>
          <p:nvPr/>
        </p:nvPicPr>
        <p:blipFill>
          <a:blip r:embed="rId3"/>
          <a:stretch>
            <a:fillRect/>
          </a:stretch>
        </p:blipFill>
        <p:spPr>
          <a:xfrm>
            <a:off x="7964093" y="3107162"/>
            <a:ext cx="2590733" cy="2609107"/>
          </a:xfrm>
          <a:prstGeom prst="rect">
            <a:avLst/>
          </a:prstGeom>
        </p:spPr>
      </p:pic>
    </p:spTree>
    <p:extLst>
      <p:ext uri="{BB962C8B-B14F-4D97-AF65-F5344CB8AC3E}">
        <p14:creationId xmlns:p14="http://schemas.microsoft.com/office/powerpoint/2010/main" val="3275999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3255FC50-EF41-C183-668A-9B437BC1E15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54EFDFC-322A-48F9-B3A5-812D08C8CD78}" type="slidenum">
              <a:rPr kumimoji="0" lang="en-US" altLang="en-US" sz="1000" b="0"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US" altLang="en-US" sz="1000" b="0"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endParaRPr>
          </a:p>
        </p:txBody>
      </p:sp>
      <p:sp>
        <p:nvSpPr>
          <p:cNvPr id="35843" name="Rectangle 2">
            <a:extLst>
              <a:ext uri="{FF2B5EF4-FFF2-40B4-BE49-F238E27FC236}">
                <a16:creationId xmlns:a16="http://schemas.microsoft.com/office/drawing/2014/main" id="{43F432C1-B461-D97E-701C-C1FD5B20D08B}"/>
              </a:ext>
            </a:extLst>
          </p:cNvPr>
          <p:cNvSpPr>
            <a:spLocks noGrp="1" noChangeArrowheads="1"/>
          </p:cNvSpPr>
          <p:nvPr>
            <p:ph type="title"/>
          </p:nvPr>
        </p:nvSpPr>
        <p:spPr/>
        <p:txBody>
          <a:bodyPr/>
          <a:lstStyle/>
          <a:p>
            <a:pPr eaLnBrk="1" hangingPunct="1"/>
            <a:r>
              <a:rPr lang="en-US" altLang="en-US" dirty="0"/>
              <a:t>Incentive Programs</a:t>
            </a:r>
          </a:p>
        </p:txBody>
      </p:sp>
      <p:sp>
        <p:nvSpPr>
          <p:cNvPr id="35844" name="Rectangle 3">
            <a:extLst>
              <a:ext uri="{FF2B5EF4-FFF2-40B4-BE49-F238E27FC236}">
                <a16:creationId xmlns:a16="http://schemas.microsoft.com/office/drawing/2014/main" id="{CA805873-9D98-C134-BC92-9A8C15B17926}"/>
              </a:ext>
            </a:extLst>
          </p:cNvPr>
          <p:cNvSpPr>
            <a:spLocks noGrp="1" noChangeArrowheads="1"/>
          </p:cNvSpPr>
          <p:nvPr>
            <p:ph type="body" idx="1"/>
          </p:nvPr>
        </p:nvSpPr>
        <p:spPr>
          <a:xfrm>
            <a:off x="609600" y="2286000"/>
            <a:ext cx="10972800" cy="4309110"/>
          </a:xfrm>
        </p:spPr>
        <p:txBody>
          <a:bodyPr/>
          <a:lstStyle/>
          <a:p>
            <a:pPr eaLnBrk="1" hangingPunct="1">
              <a:spcBef>
                <a:spcPts val="600"/>
              </a:spcBef>
              <a:spcAft>
                <a:spcPts val="600"/>
              </a:spcAft>
            </a:pPr>
            <a:r>
              <a:rPr lang="en-US" altLang="en-US" dirty="0"/>
              <a:t>Employees and their dependents (who do not have Medicare) may receive care through programs at:</a:t>
            </a:r>
          </a:p>
          <a:p>
            <a:pPr lvl="1" eaLnBrk="1" hangingPunct="1">
              <a:spcBef>
                <a:spcPts val="600"/>
              </a:spcBef>
              <a:spcAft>
                <a:spcPts val="600"/>
              </a:spcAft>
            </a:pPr>
            <a:r>
              <a:rPr lang="en-US" altLang="en-US" sz="2200" dirty="0">
                <a:solidFill>
                  <a:srgbClr val="663700"/>
                </a:solidFill>
              </a:rPr>
              <a:t>General Hospital or Nashville Healthcare Center</a:t>
            </a:r>
          </a:p>
          <a:p>
            <a:pPr lvl="2" eaLnBrk="1" hangingPunct="1">
              <a:spcBef>
                <a:spcPts val="600"/>
              </a:spcBef>
              <a:spcAft>
                <a:spcPts val="600"/>
              </a:spcAft>
            </a:pPr>
            <a:r>
              <a:rPr lang="en-US" altLang="en-US" sz="2200" dirty="0">
                <a:solidFill>
                  <a:srgbClr val="663700"/>
                </a:solidFill>
              </a:rPr>
              <a:t>Without incurring copays or deductibles. </a:t>
            </a:r>
          </a:p>
          <a:p>
            <a:pPr lvl="2" eaLnBrk="1" hangingPunct="1">
              <a:spcBef>
                <a:spcPts val="600"/>
              </a:spcBef>
              <a:spcAft>
                <a:spcPts val="600"/>
              </a:spcAft>
            </a:pPr>
            <a:r>
              <a:rPr lang="en-US" altLang="en-US" sz="2200" dirty="0">
                <a:solidFill>
                  <a:srgbClr val="663700"/>
                </a:solidFill>
              </a:rPr>
              <a:t>Contact General Hospital at 341-4YOU.</a:t>
            </a:r>
          </a:p>
          <a:p>
            <a:pPr lvl="1" eaLnBrk="1" hangingPunct="1">
              <a:spcBef>
                <a:spcPts val="600"/>
              </a:spcBef>
              <a:spcAft>
                <a:spcPts val="600"/>
              </a:spcAft>
            </a:pPr>
            <a:r>
              <a:rPr lang="en-US" altLang="en-US" sz="2200" dirty="0">
                <a:solidFill>
                  <a:srgbClr val="663700"/>
                </a:solidFill>
              </a:rPr>
              <a:t>MNPS Clinics</a:t>
            </a:r>
          </a:p>
          <a:p>
            <a:pPr lvl="2" eaLnBrk="1" hangingPunct="1">
              <a:spcBef>
                <a:spcPts val="600"/>
              </a:spcBef>
              <a:spcAft>
                <a:spcPts val="600"/>
              </a:spcAft>
            </a:pPr>
            <a:r>
              <a:rPr lang="en-US" altLang="en-US" sz="2200" dirty="0">
                <a:solidFill>
                  <a:srgbClr val="663700"/>
                </a:solidFill>
              </a:rPr>
              <a:t>PPO plan waives copay and coinsurance.  </a:t>
            </a:r>
          </a:p>
          <a:p>
            <a:pPr lvl="2" eaLnBrk="1" hangingPunct="1">
              <a:spcBef>
                <a:spcPts val="600"/>
              </a:spcBef>
              <a:spcAft>
                <a:spcPts val="600"/>
              </a:spcAft>
            </a:pPr>
            <a:r>
              <a:rPr lang="en-US" altLang="en-US" sz="2200" dirty="0">
                <a:solidFill>
                  <a:srgbClr val="663700"/>
                </a:solidFill>
              </a:rPr>
              <a:t>HRA plan deductible applies; payment may be required.</a:t>
            </a:r>
          </a:p>
          <a:p>
            <a:pPr lvl="2" eaLnBrk="1" hangingPunct="1">
              <a:spcBef>
                <a:spcPts val="600"/>
              </a:spcBef>
              <a:spcAft>
                <a:spcPts val="600"/>
              </a:spcAft>
            </a:pPr>
            <a:r>
              <a:rPr lang="en-US" altLang="en-US" sz="2200" dirty="0">
                <a:solidFill>
                  <a:srgbClr val="663700"/>
                </a:solidFill>
              </a:rPr>
              <a:t>Contact MNPS at 259-8755.</a:t>
            </a:r>
          </a:p>
          <a:p>
            <a:pPr eaLnBrk="1" hangingPunct="1"/>
            <a:endParaRPr lang="en-US" altLang="en-US" dirty="0"/>
          </a:p>
          <a:p>
            <a:pPr eaLnBrk="1" hangingPunct="1"/>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D46AD300-0073-41E8-2FFB-F11A9214A476}"/>
              </a:ext>
            </a:extLst>
          </p:cNvPr>
          <p:cNvSpPr>
            <a:spLocks noGrp="1" noChangeArrowheads="1"/>
          </p:cNvSpPr>
          <p:nvPr>
            <p:ph type="title"/>
          </p:nvPr>
        </p:nvSpPr>
        <p:spPr>
          <a:xfrm>
            <a:off x="609600" y="1041400"/>
            <a:ext cx="8229600" cy="838200"/>
          </a:xfrm>
        </p:spPr>
        <p:txBody>
          <a:bodyPr/>
          <a:lstStyle/>
          <a:p>
            <a:r>
              <a:rPr lang="en-US" altLang="en-US" dirty="0"/>
              <a:t>2026 Medical Insurance Premiums</a:t>
            </a:r>
          </a:p>
        </p:txBody>
      </p:sp>
      <p:sp>
        <p:nvSpPr>
          <p:cNvPr id="52227" name="Slide Number Placeholder 3">
            <a:extLst>
              <a:ext uri="{FF2B5EF4-FFF2-40B4-BE49-F238E27FC236}">
                <a16:creationId xmlns:a16="http://schemas.microsoft.com/office/drawing/2014/main" id="{C8ACFB18-B90C-20B2-4626-7151746A731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39CF358B-B935-446D-B18E-580CFAF9E9BD}" type="slidenum">
              <a:rPr lang="en-US" altLang="en-US" sz="1000">
                <a:solidFill>
                  <a:srgbClr val="FFFFFF"/>
                </a:solidFill>
              </a:rPr>
              <a:pPr eaLnBrk="0" fontAlgn="base" hangingPunct="0">
                <a:spcBef>
                  <a:spcPct val="0"/>
                </a:spcBef>
                <a:spcAft>
                  <a:spcPct val="0"/>
                </a:spcAft>
                <a:buNone/>
              </a:pPr>
              <a:t>14</a:t>
            </a:fld>
            <a:endParaRPr lang="en-US" altLang="en-US" sz="1000" dirty="0">
              <a:solidFill>
                <a:srgbClr val="FFFFFF"/>
              </a:solidFill>
            </a:endParaRPr>
          </a:p>
        </p:txBody>
      </p:sp>
      <p:graphicFrame>
        <p:nvGraphicFramePr>
          <p:cNvPr id="2" name="Table Placeholder 4">
            <a:extLst>
              <a:ext uri="{FF2B5EF4-FFF2-40B4-BE49-F238E27FC236}">
                <a16:creationId xmlns:a16="http://schemas.microsoft.com/office/drawing/2014/main" id="{ADC2E9AF-0E9E-2B6E-5E64-F8E6B38B4AF6}"/>
              </a:ext>
            </a:extLst>
          </p:cNvPr>
          <p:cNvGraphicFramePr>
            <a:graphicFrameLocks/>
          </p:cNvGraphicFramePr>
          <p:nvPr>
            <p:extLst>
              <p:ext uri="{D42A27DB-BD31-4B8C-83A1-F6EECF244321}">
                <p14:modId xmlns:p14="http://schemas.microsoft.com/office/powerpoint/2010/main" val="360643094"/>
              </p:ext>
            </p:extLst>
          </p:nvPr>
        </p:nvGraphicFramePr>
        <p:xfrm>
          <a:off x="582930" y="1879600"/>
          <a:ext cx="10999470" cy="4540252"/>
        </p:xfrm>
        <a:graphic>
          <a:graphicData uri="http://schemas.openxmlformats.org/drawingml/2006/table">
            <a:tbl>
              <a:tblPr firstRow="1" bandRow="1">
                <a:tableStyleId>{5C22544A-7EE6-4342-B048-85BDC9FD1C3A}</a:tableStyleId>
              </a:tblPr>
              <a:tblGrid>
                <a:gridCol w="960120">
                  <a:extLst>
                    <a:ext uri="{9D8B030D-6E8A-4147-A177-3AD203B41FA5}">
                      <a16:colId xmlns:a16="http://schemas.microsoft.com/office/drawing/2014/main" val="20000"/>
                    </a:ext>
                  </a:extLst>
                </a:gridCol>
                <a:gridCol w="2550485">
                  <a:extLst>
                    <a:ext uri="{9D8B030D-6E8A-4147-A177-3AD203B41FA5}">
                      <a16:colId xmlns:a16="http://schemas.microsoft.com/office/drawing/2014/main" val="20001"/>
                    </a:ext>
                  </a:extLst>
                </a:gridCol>
                <a:gridCol w="1450015">
                  <a:extLst>
                    <a:ext uri="{9D8B030D-6E8A-4147-A177-3AD203B41FA5}">
                      <a16:colId xmlns:a16="http://schemas.microsoft.com/office/drawing/2014/main" val="20002"/>
                    </a:ext>
                  </a:extLst>
                </a:gridCol>
                <a:gridCol w="152019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554480">
                  <a:extLst>
                    <a:ext uri="{9D8B030D-6E8A-4147-A177-3AD203B41FA5}">
                      <a16:colId xmlns:a16="http://schemas.microsoft.com/office/drawing/2014/main" val="20005"/>
                    </a:ext>
                  </a:extLst>
                </a:gridCol>
                <a:gridCol w="1363980">
                  <a:extLst>
                    <a:ext uri="{9D8B030D-6E8A-4147-A177-3AD203B41FA5}">
                      <a16:colId xmlns:a16="http://schemas.microsoft.com/office/drawing/2014/main" val="20006"/>
                    </a:ext>
                  </a:extLst>
                </a:gridCol>
              </a:tblGrid>
              <a:tr h="253938">
                <a:tc gridSpan="7">
                  <a:txBody>
                    <a:bodyPr/>
                    <a:lstStyle/>
                    <a:p>
                      <a:endParaRPr lang="en-US" sz="900" dirty="0"/>
                    </a:p>
                  </a:txBody>
                  <a:tcPr marT="45698" marB="45698">
                    <a:lnR w="28575" cap="flat" cmpd="sng" algn="ctr">
                      <a:no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658">
                <a:tc rowSpan="2" gridSpan="2">
                  <a:txBody>
                    <a:bodyPr/>
                    <a:lstStyle/>
                    <a:p>
                      <a:endParaRPr lang="en-US" sz="1800" dirty="0"/>
                    </a:p>
                  </a:txBody>
                  <a:tcPr marT="45698" marB="45698" anchor="ctr">
                    <a:lnR w="28575" cap="flat" cmpd="sng" algn="ctr">
                      <a:solidFill>
                        <a:schemeClr val="tx1"/>
                      </a:solidFill>
                      <a:prstDash val="solid"/>
                      <a:round/>
                      <a:headEnd type="none" w="med" len="med"/>
                      <a:tailEnd type="none" w="med" len="med"/>
                    </a:lnR>
                    <a:lnB w="28575" cap="flat" cmpd="sng" algn="ctr">
                      <a:solidFill>
                        <a:srgbClr val="06357A"/>
                      </a:solidFill>
                      <a:prstDash val="solid"/>
                      <a:round/>
                      <a:headEnd type="none" w="med" len="med"/>
                      <a:tailEnd type="none" w="med" len="med"/>
                    </a:lnB>
                  </a:tcPr>
                </a:tc>
                <a:tc rowSpan="2" hMerge="1">
                  <a:txBody>
                    <a:bodyPr/>
                    <a:lstStyle/>
                    <a:p>
                      <a:endParaRPr lang="en-US" dirty="0"/>
                    </a:p>
                  </a:txBody>
                  <a:tcPr>
                    <a:lnB w="12700" cap="flat" cmpd="sng" algn="ctr">
                      <a:solidFill>
                        <a:schemeClr val="tx1"/>
                      </a:solidFill>
                      <a:prstDash val="solid"/>
                      <a:round/>
                      <a:headEnd type="none" w="med" len="med"/>
                      <a:tailEnd type="none" w="med" len="med"/>
                    </a:lnB>
                  </a:tcPr>
                </a:tc>
                <a:tc gridSpan="3">
                  <a:txBody>
                    <a:bodyPr/>
                    <a:lstStyle/>
                    <a:p>
                      <a:pPr algn="ctr"/>
                      <a:r>
                        <a:rPr lang="en-US" sz="1800" b="1" dirty="0">
                          <a:solidFill>
                            <a:schemeClr val="bg1"/>
                          </a:solidFill>
                        </a:rPr>
                        <a:t>General</a:t>
                      </a:r>
                      <a:r>
                        <a:rPr lang="en-US" sz="1800" b="1" baseline="0" dirty="0">
                          <a:solidFill>
                            <a:schemeClr val="bg1"/>
                          </a:solidFill>
                        </a:rPr>
                        <a:t> Government</a:t>
                      </a:r>
                      <a:endParaRPr lang="en-US" sz="1800" b="1" dirty="0">
                        <a:solidFill>
                          <a:schemeClr val="bg1"/>
                        </a:solidFill>
                      </a:endParaRPr>
                    </a:p>
                  </a:txBody>
                  <a:tcPr marT="45698" marB="45698"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6357A"/>
                    </a:solidFill>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gridSpan="2">
                  <a:txBody>
                    <a:bodyPr/>
                    <a:lstStyle/>
                    <a:p>
                      <a:pPr algn="ctr"/>
                      <a:r>
                        <a:rPr lang="en-US" sz="1800" b="1" dirty="0">
                          <a:solidFill>
                            <a:schemeClr val="bg1"/>
                          </a:solidFill>
                        </a:rPr>
                        <a:t>MNPS</a:t>
                      </a:r>
                    </a:p>
                  </a:txBody>
                  <a:tcPr marT="45698" marB="45698"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6357A"/>
                    </a:solidFill>
                  </a:tcPr>
                </a:tc>
                <a:tc hMerge="1">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22915">
                <a:tc gridSpan="2"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12-month</a:t>
                      </a:r>
                    </a:p>
                    <a:p>
                      <a:pPr algn="ctr"/>
                      <a:r>
                        <a:rPr lang="en-US" sz="1600" dirty="0"/>
                        <a:t>Bi-Weekly</a:t>
                      </a:r>
                    </a:p>
                  </a:txBody>
                  <a:tcPr marT="45698" marB="45698"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dirty="0"/>
                        <a:t>12-month</a:t>
                      </a:r>
                    </a:p>
                    <a:p>
                      <a:pPr algn="ctr"/>
                      <a:r>
                        <a:rPr lang="en-US" sz="1600" dirty="0"/>
                        <a:t>Semi-Monthly</a:t>
                      </a:r>
                    </a:p>
                  </a:txBody>
                  <a:tcPr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dirty="0"/>
                        <a:t>9-month</a:t>
                      </a:r>
                    </a:p>
                    <a:p>
                      <a:pPr algn="ctr"/>
                      <a:r>
                        <a:rPr lang="en-US" sz="1600" dirty="0"/>
                        <a:t>Semi-Monthly</a:t>
                      </a:r>
                    </a:p>
                  </a:txBody>
                  <a:tcPr marT="45698" marB="45698"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dirty="0"/>
                        <a:t>12-month</a:t>
                      </a:r>
                    </a:p>
                    <a:p>
                      <a:pPr algn="ctr"/>
                      <a:r>
                        <a:rPr lang="en-US" sz="1600" dirty="0"/>
                        <a:t>Bi-Weekly</a:t>
                      </a:r>
                    </a:p>
                  </a:txBody>
                  <a:tcPr marT="45698" marB="45698"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dirty="0"/>
                        <a:t>10-month</a:t>
                      </a:r>
                    </a:p>
                    <a:p>
                      <a:pPr algn="ctr"/>
                      <a:r>
                        <a:rPr lang="en-US" sz="1600" dirty="0"/>
                        <a:t>Bi-Weekly</a:t>
                      </a:r>
                    </a:p>
                  </a:txBody>
                  <a:tcPr marT="45698" marB="45698"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92516">
                <a:tc rowSpan="3">
                  <a:txBody>
                    <a:bodyPr/>
                    <a:lstStyle/>
                    <a:p>
                      <a:r>
                        <a:rPr lang="en-US" sz="1800" b="1" dirty="0">
                          <a:solidFill>
                            <a:schemeClr val="bg1"/>
                          </a:solidFill>
                        </a:rPr>
                        <a:t>PPO</a:t>
                      </a:r>
                    </a:p>
                  </a:txBody>
                  <a:tcPr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6357A"/>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6357A"/>
                    </a:solidFill>
                  </a:tcPr>
                </a:tc>
                <a:tc>
                  <a:txBody>
                    <a:bodyPr/>
                    <a:lstStyle/>
                    <a:p>
                      <a:r>
                        <a:rPr lang="en-US" sz="1800" dirty="0"/>
                        <a:t>Single</a:t>
                      </a:r>
                    </a:p>
                  </a:txBody>
                  <a:tcPr marT="45698" marB="45698"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28575" cap="flat" cmpd="sng" algn="ctr">
                      <a:solidFill>
                        <a:srgbClr val="06357A"/>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$110.77</a:t>
                      </a:r>
                    </a:p>
                  </a:txBody>
                  <a:tcPr marT="45698" marB="45698" anchor="ctr">
                    <a:lnL w="28575" cap="flat" cmpd="sng" algn="ctr">
                      <a:solidFill>
                        <a:srgbClr val="06357A"/>
                      </a:solidFill>
                      <a:prstDash val="solid"/>
                      <a:round/>
                      <a:headEnd type="none" w="med" len="med"/>
                      <a:tailEnd type="none" w="med" len="med"/>
                    </a:lnL>
                    <a:lnR w="3175"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$120</a:t>
                      </a:r>
                    </a:p>
                  </a:txBody>
                  <a:tcPr marT="45698" marB="45698" anchor="ctr">
                    <a:lnL w="3175" cap="flat" cmpd="sng" algn="ctr">
                      <a:solidFill>
                        <a:srgbClr val="06357A"/>
                      </a:solidFill>
                      <a:prstDash val="solid"/>
                      <a:round/>
                      <a:headEnd type="none" w="med" len="med"/>
                      <a:tailEnd type="none" w="med" len="med"/>
                    </a:lnL>
                    <a:lnR w="3175"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$160</a:t>
                      </a:r>
                    </a:p>
                  </a:txBody>
                  <a:tcPr marT="45698" marB="45698" anchor="ctr">
                    <a:lnL w="3175" cap="flat" cmpd="sng" algn="ctr">
                      <a:solidFill>
                        <a:srgbClr val="06357A"/>
                      </a:solidFill>
                      <a:prstDash val="solid"/>
                      <a:round/>
                      <a:headEnd type="none" w="med" len="med"/>
                      <a:tailEnd type="none" w="med" len="med"/>
                    </a:lnL>
                    <a:lnR w="28575"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$110.77</a:t>
                      </a:r>
                    </a:p>
                  </a:txBody>
                  <a:tcPr marT="45698" marB="45698" anchor="ctr">
                    <a:lnL w="28575" cap="flat" cmpd="sng" algn="ctr">
                      <a:solidFill>
                        <a:srgbClr val="06357A"/>
                      </a:solidFill>
                      <a:prstDash val="solid"/>
                      <a:round/>
                      <a:headEnd type="none" w="med" len="med"/>
                      <a:tailEnd type="none" w="med" len="med"/>
                    </a:lnL>
                    <a:lnR w="3175"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$144</a:t>
                      </a:r>
                    </a:p>
                  </a:txBody>
                  <a:tcPr marT="45698" marB="45698" anchor="ctr">
                    <a:lnL w="3175" cap="flat" cmpd="sng" algn="ctr">
                      <a:solidFill>
                        <a:srgbClr val="06357A"/>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0036">
                <a:tc vMerge="1">
                  <a:txBody>
                    <a:bodyPr/>
                    <a:lstStyle/>
                    <a:p>
                      <a:endParaRPr lang="en-US"/>
                    </a:p>
                  </a:txBody>
                  <a:tcPr/>
                </a:tc>
                <a:tc>
                  <a:txBody>
                    <a:bodyPr/>
                    <a:lstStyle/>
                    <a:p>
                      <a:r>
                        <a:rPr lang="en-US" sz="1800" dirty="0"/>
                        <a:t>Employee +Child(ren)</a:t>
                      </a:r>
                    </a:p>
                  </a:txBody>
                  <a:tcPr marT="45698" marB="45698"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$158.31</a:t>
                      </a:r>
                    </a:p>
                  </a:txBody>
                  <a:tcPr marT="45698" marB="45698"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$171.50</a:t>
                      </a:r>
                    </a:p>
                  </a:txBody>
                  <a:tcPr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$228.67</a:t>
                      </a:r>
                    </a:p>
                  </a:txBody>
                  <a:tcPr marT="45698" marB="45698"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$158.31</a:t>
                      </a:r>
                    </a:p>
                  </a:txBody>
                  <a:tcPr marT="45698" marB="45698"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$205.80</a:t>
                      </a:r>
                    </a:p>
                  </a:txBody>
                  <a:tcPr marT="45698" marB="45698"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6820">
                <a:tc vMerge="1">
                  <a:txBody>
                    <a:bodyPr/>
                    <a:lstStyle/>
                    <a:p>
                      <a:endParaRPr lang="en-US" dirty="0"/>
                    </a:p>
                  </a:txBody>
                  <a:tcPr/>
                </a:tc>
                <a:tc>
                  <a:txBody>
                    <a:bodyPr/>
                    <a:lstStyle/>
                    <a:p>
                      <a:r>
                        <a:rPr lang="en-US" sz="1800" dirty="0"/>
                        <a:t>Family</a:t>
                      </a:r>
                    </a:p>
                  </a:txBody>
                  <a:tcPr marT="45698" marB="45698"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$289.85</a:t>
                      </a:r>
                    </a:p>
                  </a:txBody>
                  <a:tcPr marT="45698" marB="45698"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$314</a:t>
                      </a:r>
                    </a:p>
                  </a:txBody>
                  <a:tcPr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$418.67</a:t>
                      </a:r>
                    </a:p>
                  </a:txBody>
                  <a:tcPr marT="45698" marB="45698"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$289.85</a:t>
                      </a:r>
                    </a:p>
                  </a:txBody>
                  <a:tcPr marT="45698" marB="45698"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$376.80</a:t>
                      </a:r>
                    </a:p>
                  </a:txBody>
                  <a:tcPr marT="45698" marB="45698"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67132">
                <a:tc rowSpan="3">
                  <a:txBody>
                    <a:bodyPr/>
                    <a:lstStyle/>
                    <a:p>
                      <a:r>
                        <a:rPr lang="en-US" sz="1800" b="1" dirty="0">
                          <a:solidFill>
                            <a:schemeClr val="bg1"/>
                          </a:solidFill>
                        </a:rPr>
                        <a:t>HRA</a:t>
                      </a:r>
                    </a:p>
                  </a:txBody>
                  <a:tcPr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357A"/>
                    </a:solidFill>
                  </a:tcPr>
                </a:tc>
                <a:tc>
                  <a:txBody>
                    <a:bodyPr/>
                    <a:lstStyle/>
                    <a:p>
                      <a:r>
                        <a:rPr lang="en-US" sz="1800" dirty="0"/>
                        <a:t>Single</a:t>
                      </a:r>
                    </a:p>
                  </a:txBody>
                  <a:tcPr marT="45698" marB="45698"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$108.46</a:t>
                      </a:r>
                    </a:p>
                  </a:txBody>
                  <a:tcPr marT="45698" marB="45698" anchor="ctr">
                    <a:lnL w="28575" cap="flat" cmpd="sng" algn="ctr">
                      <a:solidFill>
                        <a:srgbClr val="06357A"/>
                      </a:solidFill>
                      <a:prstDash val="solid"/>
                      <a:round/>
                      <a:headEnd type="none" w="med" len="med"/>
                      <a:tailEnd type="none" w="med" len="med"/>
                    </a:lnL>
                    <a:lnR w="3175"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$117.50</a:t>
                      </a:r>
                    </a:p>
                  </a:txBody>
                  <a:tcPr marT="45698" marB="45698" anchor="ctr">
                    <a:lnL w="3175" cap="flat" cmpd="sng" algn="ctr">
                      <a:solidFill>
                        <a:srgbClr val="06357A"/>
                      </a:solidFill>
                      <a:prstDash val="solid"/>
                      <a:round/>
                      <a:headEnd type="none" w="med" len="med"/>
                      <a:tailEnd type="none" w="med" len="med"/>
                    </a:lnL>
                    <a:lnR w="3175"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$156.67</a:t>
                      </a:r>
                    </a:p>
                  </a:txBody>
                  <a:tcPr marT="45698" marB="45698" anchor="ctr">
                    <a:lnL w="3175" cap="flat" cmpd="sng" algn="ctr">
                      <a:solidFill>
                        <a:srgbClr val="06357A"/>
                      </a:solidFill>
                      <a:prstDash val="solid"/>
                      <a:round/>
                      <a:headEnd type="none" w="med" len="med"/>
                      <a:tailEnd type="none" w="med" len="med"/>
                    </a:lnL>
                    <a:lnR w="28575"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$108.46</a:t>
                      </a:r>
                    </a:p>
                  </a:txBody>
                  <a:tcPr marT="45698" marB="45698" anchor="ctr">
                    <a:lnL w="28575" cap="flat" cmpd="sng" algn="ctr">
                      <a:solidFill>
                        <a:srgbClr val="06357A"/>
                      </a:solidFill>
                      <a:prstDash val="solid"/>
                      <a:round/>
                      <a:headEnd type="none" w="med" len="med"/>
                      <a:tailEnd type="none" w="med" len="med"/>
                    </a:lnL>
                    <a:lnR w="3175"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$141</a:t>
                      </a:r>
                    </a:p>
                  </a:txBody>
                  <a:tcPr marT="45698" marB="45698" anchor="ctr">
                    <a:lnL w="3175" cap="flat" cmpd="sng" algn="ctr">
                      <a:solidFill>
                        <a:srgbClr val="06357A"/>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40036">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Employee +Child(ren)</a:t>
                      </a:r>
                    </a:p>
                  </a:txBody>
                  <a:tcPr marT="45698" marB="45698"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$155.08</a:t>
                      </a:r>
                    </a:p>
                  </a:txBody>
                  <a:tcPr marT="45698" marB="45698"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$168</a:t>
                      </a:r>
                    </a:p>
                  </a:txBody>
                  <a:tcPr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$224</a:t>
                      </a:r>
                    </a:p>
                  </a:txBody>
                  <a:tcPr marT="45698" marB="45698"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$155.08</a:t>
                      </a:r>
                    </a:p>
                  </a:txBody>
                  <a:tcPr marT="45698" marB="45698"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$201.60</a:t>
                      </a:r>
                    </a:p>
                  </a:txBody>
                  <a:tcPr marT="45698" marB="45698"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06201">
                <a:tc vMerge="1">
                  <a:txBody>
                    <a:bodyPr/>
                    <a:lstStyle/>
                    <a:p>
                      <a:endParaRPr lang="en-US" dirty="0"/>
                    </a:p>
                  </a:txBody>
                  <a:tcPr/>
                </a:tc>
                <a:tc>
                  <a:txBody>
                    <a:bodyPr/>
                    <a:lstStyle/>
                    <a:p>
                      <a:r>
                        <a:rPr lang="en-US" sz="1800" dirty="0"/>
                        <a:t>Family</a:t>
                      </a:r>
                    </a:p>
                  </a:txBody>
                  <a:tcPr marT="45698" marB="45698"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$284.31</a:t>
                      </a:r>
                    </a:p>
                  </a:txBody>
                  <a:tcPr marT="45698" marB="45698"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$308</a:t>
                      </a:r>
                    </a:p>
                  </a:txBody>
                  <a:tcPr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$410.67</a:t>
                      </a:r>
                    </a:p>
                  </a:txBody>
                  <a:tcPr marT="45698" marB="45698"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$284.31</a:t>
                      </a:r>
                    </a:p>
                  </a:txBody>
                  <a:tcPr marT="45698" marB="45698"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$369.60</a:t>
                      </a:r>
                    </a:p>
                  </a:txBody>
                  <a:tcPr marT="45698" marB="45698"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a:extLst>
              <a:ext uri="{FF2B5EF4-FFF2-40B4-BE49-F238E27FC236}">
                <a16:creationId xmlns:a16="http://schemas.microsoft.com/office/drawing/2014/main" id="{9EB6ADE6-3157-5B65-5870-64384EF6289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29CC6085-3C65-41B8-881B-2286C5971B76}" type="slidenum">
              <a:rPr lang="en-US" altLang="en-US" sz="1000">
                <a:solidFill>
                  <a:srgbClr val="FFFFFF"/>
                </a:solidFill>
              </a:rPr>
              <a:pPr eaLnBrk="0" fontAlgn="base" hangingPunct="0">
                <a:spcBef>
                  <a:spcPct val="0"/>
                </a:spcBef>
                <a:spcAft>
                  <a:spcPct val="0"/>
                </a:spcAft>
                <a:buNone/>
              </a:pPr>
              <a:t>15</a:t>
            </a:fld>
            <a:endParaRPr lang="en-US" altLang="en-US" sz="1000" dirty="0">
              <a:solidFill>
                <a:srgbClr val="FFFFFF"/>
              </a:solidFill>
            </a:endParaRPr>
          </a:p>
        </p:txBody>
      </p:sp>
      <p:sp>
        <p:nvSpPr>
          <p:cNvPr id="54275" name="Rectangle 2">
            <a:extLst>
              <a:ext uri="{FF2B5EF4-FFF2-40B4-BE49-F238E27FC236}">
                <a16:creationId xmlns:a16="http://schemas.microsoft.com/office/drawing/2014/main" id="{83B8A081-6328-CA7C-998A-34F4A16A5339}"/>
              </a:ext>
            </a:extLst>
          </p:cNvPr>
          <p:cNvSpPr>
            <a:spLocks noGrp="1" noChangeArrowheads="1"/>
          </p:cNvSpPr>
          <p:nvPr>
            <p:ph type="title"/>
          </p:nvPr>
        </p:nvSpPr>
        <p:spPr>
          <a:xfrm>
            <a:off x="594360" y="930275"/>
            <a:ext cx="8229600" cy="838200"/>
          </a:xfrm>
        </p:spPr>
        <p:txBody>
          <a:bodyPr/>
          <a:lstStyle/>
          <a:p>
            <a:pPr eaLnBrk="1" hangingPunct="1"/>
            <a:r>
              <a:rPr lang="en-US" altLang="en-US" dirty="0"/>
              <a:t>Dental Plan Options – administered by BCBS</a:t>
            </a:r>
          </a:p>
        </p:txBody>
      </p:sp>
      <p:graphicFrame>
        <p:nvGraphicFramePr>
          <p:cNvPr id="31893" name="Group 149">
            <a:extLst>
              <a:ext uri="{FF2B5EF4-FFF2-40B4-BE49-F238E27FC236}">
                <a16:creationId xmlns:a16="http://schemas.microsoft.com/office/drawing/2014/main" id="{B7EBB7D9-A811-136A-6818-90DA47F9C64E}"/>
              </a:ext>
            </a:extLst>
          </p:cNvPr>
          <p:cNvGraphicFramePr>
            <a:graphicFrameLocks noGrp="1"/>
          </p:cNvGraphicFramePr>
          <p:nvPr>
            <p:ph type="body" idx="1"/>
            <p:extLst>
              <p:ext uri="{D42A27DB-BD31-4B8C-83A1-F6EECF244321}">
                <p14:modId xmlns:p14="http://schemas.microsoft.com/office/powerpoint/2010/main" val="1529160925"/>
              </p:ext>
            </p:extLst>
          </p:nvPr>
        </p:nvGraphicFramePr>
        <p:xfrm>
          <a:off x="617220" y="1768475"/>
          <a:ext cx="11010900" cy="4717385"/>
        </p:xfrm>
        <a:graphic>
          <a:graphicData uri="http://schemas.openxmlformats.org/drawingml/2006/table">
            <a:tbl>
              <a:tblPr/>
              <a:tblGrid>
                <a:gridCol w="4868447">
                  <a:extLst>
                    <a:ext uri="{9D8B030D-6E8A-4147-A177-3AD203B41FA5}">
                      <a16:colId xmlns:a16="http://schemas.microsoft.com/office/drawing/2014/main" val="20000"/>
                    </a:ext>
                  </a:extLst>
                </a:gridCol>
                <a:gridCol w="6142453">
                  <a:extLst>
                    <a:ext uri="{9D8B030D-6E8A-4147-A177-3AD203B41FA5}">
                      <a16:colId xmlns:a16="http://schemas.microsoft.com/office/drawing/2014/main" val="20001"/>
                    </a:ext>
                  </a:extLst>
                </a:gridCol>
              </a:tblGrid>
              <a:tr h="396245">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chemeClr val="bg1"/>
                          </a:solidFill>
                          <a:effectLst/>
                          <a:latin typeface="Helvetica" pitchFamily="34" charset="0"/>
                          <a:ea typeface="MS PGothic" pitchFamily="34" charset="-128"/>
                        </a:rPr>
                        <a:t>Flexible Plan</a:t>
                      </a:r>
                    </a:p>
                  </a:txBody>
                  <a:tcPr marT="45717" marB="45717" anchor="ctr" horzOverflow="overflow">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chemeClr val="bg1"/>
                          </a:solidFill>
                          <a:effectLst/>
                          <a:latin typeface="Helvetica" pitchFamily="34" charset="0"/>
                          <a:ea typeface="MS PGothic" pitchFamily="34" charset="-128"/>
                        </a:rPr>
                        <a:t>Limited Plan</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365764">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chemeClr val="tx1"/>
                          </a:solidFill>
                          <a:effectLst/>
                          <a:latin typeface="Helvetica" pitchFamily="34" charset="0"/>
                          <a:ea typeface="MS PGothic" pitchFamily="34" charset="-128"/>
                        </a:rPr>
                        <a:t>$1,000 annual max benefit per member</a:t>
                      </a:r>
                    </a:p>
                  </a:txBody>
                  <a:tcPr marT="45717" marB="45717" anchor="ctr" horzOverflow="overflow">
                    <a:lnL w="19050" cap="flat" cmpd="sng" algn="ctr">
                      <a:solidFill>
                        <a:schemeClr val="bg1"/>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5000"/>
                        </a:spcBef>
                        <a:spcAft>
                          <a:spcPct val="30000"/>
                        </a:spcAft>
                        <a:buClrTx/>
                        <a:buSzTx/>
                        <a:buFontTx/>
                        <a:buNone/>
                        <a:tabLst/>
                      </a:pPr>
                      <a:r>
                        <a:rPr kumimoji="0" lang="en-US" sz="2000" b="1" i="0" u="none" strike="noStrike" cap="none" normalizeH="0" baseline="0" dirty="0">
                          <a:ln>
                            <a:noFill/>
                          </a:ln>
                          <a:solidFill>
                            <a:schemeClr val="tx1"/>
                          </a:solidFill>
                          <a:effectLst/>
                          <a:latin typeface="Helvetica" pitchFamily="34" charset="0"/>
                          <a:ea typeface="MS PGothic" pitchFamily="34" charset="-128"/>
                        </a:rPr>
                        <a:t>No annual max benefit</a:t>
                      </a:r>
                    </a:p>
                  </a:txBody>
                  <a:tcPr marT="45717" marB="45717" anchor="ctr" horzOverflow="overflow">
                    <a:lnL w="12700" cap="flat" cmpd="sng" algn="ctr">
                      <a:solidFill>
                        <a:srgbClr val="663700"/>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0586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Helvetica" pitchFamily="34" charset="0"/>
                          <a:ea typeface="MS PGothic" pitchFamily="34" charset="-128"/>
                        </a:rPr>
                        <a:t>See any dentist you choose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You may be responsible for paying charges above reasonable and customary limits and may need to submit claim forms.</a:t>
                      </a:r>
                    </a:p>
                  </a:txBody>
                  <a:tcPr marT="45717" marB="45717" anchor="ctr" horzOverflow="overflow">
                    <a:lnL w="19050" cap="flat" cmpd="sng" algn="ctr">
                      <a:solidFill>
                        <a:schemeClr val="bg1"/>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solidFill>
                      <a:srgbClr val="FBD7CD"/>
                    </a:solidFill>
                  </a:tcPr>
                </a:tc>
                <a:tc>
                  <a:txBody>
                    <a:bodyPr/>
                    <a:lstStyle/>
                    <a:p>
                      <a:pPr marL="0" marR="0" lvl="0" indent="0" algn="l" defTabSz="914400" rtl="0" eaLnBrk="1" fontAlgn="base" latinLnBrk="0" hangingPunct="1">
                        <a:lnSpc>
                          <a:spcPct val="100000"/>
                        </a:lnSpc>
                        <a:spcBef>
                          <a:spcPts val="0"/>
                        </a:spcBef>
                        <a:spcAft>
                          <a:spcPct val="30000"/>
                        </a:spcAft>
                        <a:buClrTx/>
                        <a:buSzTx/>
                        <a:buFontTx/>
                        <a:buNone/>
                        <a:tabLst/>
                      </a:pPr>
                      <a:r>
                        <a:rPr kumimoji="0" lang="en-US" sz="2000" b="1" i="0" u="none" strike="noStrike" cap="none" normalizeH="0" baseline="0" dirty="0">
                          <a:ln>
                            <a:noFill/>
                          </a:ln>
                          <a:solidFill>
                            <a:schemeClr val="tx1"/>
                          </a:solidFill>
                          <a:effectLst/>
                          <a:latin typeface="Helvetica" pitchFamily="34" charset="0"/>
                          <a:ea typeface="MS PGothic" pitchFamily="34" charset="-128"/>
                        </a:rPr>
                        <a:t>Must use in-network providers</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No out-of-network treatment is available.</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No claim forms to file.</a:t>
                      </a:r>
                    </a:p>
                  </a:txBody>
                  <a:tcPr marT="45717" marB="45717" anchor="ctr" horzOverflow="overflow">
                    <a:lnL w="12700" cap="flat" cmpd="sng" algn="ctr">
                      <a:solidFill>
                        <a:srgbClr val="663700"/>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solidFill>
                      <a:srgbClr val="FBD7CD"/>
                    </a:solidFill>
                  </a:tcPr>
                </a:tc>
                <a:extLst>
                  <a:ext uri="{0D108BD9-81ED-4DB2-BD59-A6C34878D82A}">
                    <a16:rowId xmlns:a16="http://schemas.microsoft.com/office/drawing/2014/main" val="10002"/>
                  </a:ext>
                </a:extLst>
              </a:tr>
              <a:tr h="1682551">
                <a:tc>
                  <a:txBody>
                    <a:bodyPr/>
                    <a:lstStyle/>
                    <a:p>
                      <a:pPr marL="0" marR="0" lvl="0" indent="0" algn="l"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Benefit Levels:</a:t>
                      </a:r>
                    </a:p>
                    <a:p>
                      <a:pPr marL="0" marR="0" lvl="1"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 100% preventive	</a:t>
                      </a:r>
                    </a:p>
                    <a:p>
                      <a:pPr marL="0" marR="0" lvl="1"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 80% basic</a:t>
                      </a:r>
                    </a:p>
                    <a:p>
                      <a:pPr marL="0" marR="0" lvl="1"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 50% major</a:t>
                      </a:r>
                    </a:p>
                    <a:p>
                      <a:pPr marL="0" marR="0" lvl="1"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 50% orthodontics</a:t>
                      </a:r>
                    </a:p>
                  </a:txBody>
                  <a:tcPr marT="45717" marB="45717" anchor="ctr" horzOverflow="overflow">
                    <a:lnL w="19050" cap="flat" cmpd="sng" algn="ctr">
                      <a:solidFill>
                        <a:schemeClr val="bg1"/>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noFill/>
                  </a:tcPr>
                </a:tc>
                <a:tc>
                  <a:txBody>
                    <a:bodyPr/>
                    <a:lstStyle/>
                    <a:p>
                      <a:pPr marL="0" marR="0" lvl="1"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 Scheduled benefits with no deductibles</a:t>
                      </a:r>
                    </a:p>
                    <a:p>
                      <a:pPr marL="0" marR="0" lvl="1"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 Higher benefits for orthodontia</a:t>
                      </a:r>
                    </a:p>
                    <a:p>
                      <a:pPr marL="233363" marR="0" lvl="1" indent="-233363"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Does not cover out-of-network treatment, implants or TMJ treatment</a:t>
                      </a:r>
                    </a:p>
                  </a:txBody>
                  <a:tcPr marT="45717" marB="45717" anchor="ctr" horzOverflow="overflow">
                    <a:lnL w="12700" cap="flat" cmpd="sng" algn="ctr">
                      <a:solidFill>
                        <a:srgbClr val="663700"/>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198">
                <a:tc gridSpan="2">
                  <a:txBody>
                    <a:bodyPr/>
                    <a:lstStyle/>
                    <a:p>
                      <a:pPr marL="285750" marR="0" lvl="1" indent="-285750" algn="ctr"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000" dirty="0">
                          <a:solidFill>
                            <a:schemeClr val="tx1"/>
                          </a:solidFill>
                        </a:rPr>
                        <a:t>Both plans offer 2 cleanings per year</a:t>
                      </a:r>
                      <a:endParaRPr kumimoji="0" lang="en-US" sz="2000" b="0" i="0" u="none" strike="noStrike" cap="none" normalizeH="0" baseline="0" dirty="0">
                        <a:ln>
                          <a:noFill/>
                        </a:ln>
                        <a:solidFill>
                          <a:schemeClr val="tx1"/>
                        </a:solidFill>
                        <a:effectLst/>
                        <a:latin typeface="Helvetica" pitchFamily="34" charset="0"/>
                        <a:ea typeface="MS PGothic" pitchFamily="34" charset="-128"/>
                      </a:endParaRPr>
                    </a:p>
                  </a:txBody>
                  <a:tcPr marT="45717" marB="4571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DECE8"/>
                    </a:solidFill>
                  </a:tcPr>
                </a:tc>
                <a:tc hMerge="1">
                  <a:txBody>
                    <a:bodyPr/>
                    <a:lstStyle/>
                    <a:p>
                      <a:pPr marL="233363" marR="0" lvl="1" indent="-233363"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dirty="0">
                        <a:ln>
                          <a:noFill/>
                        </a:ln>
                        <a:solidFill>
                          <a:schemeClr val="tx2"/>
                        </a:solidFill>
                        <a:effectLst/>
                        <a:latin typeface="Helvetica" pitchFamily="34" charset="0"/>
                        <a:ea typeface="MS PGothic" pitchFamily="34" charset="-128"/>
                      </a:endParaRPr>
                    </a:p>
                  </a:txBody>
                  <a:tcPr marT="45715" marB="45715" anchor="ctr" horzOverflow="overflow">
                    <a:lnL w="12700" cap="flat" cmpd="sng" algn="ctr">
                      <a:solidFill>
                        <a:srgbClr val="663700"/>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13FA4F7-594B-3F0C-D64D-3E993B46268E}"/>
              </a:ext>
            </a:extLst>
          </p:cNvPr>
          <p:cNvSpPr>
            <a:spLocks noGrp="1" noChangeArrowheads="1"/>
          </p:cNvSpPr>
          <p:nvPr>
            <p:ph type="title"/>
          </p:nvPr>
        </p:nvSpPr>
        <p:spPr/>
        <p:txBody>
          <a:bodyPr/>
          <a:lstStyle/>
          <a:p>
            <a:r>
              <a:rPr lang="en-US" altLang="en-US" dirty="0"/>
              <a:t>2026 Dental Insurance Premiums</a:t>
            </a:r>
          </a:p>
        </p:txBody>
      </p:sp>
      <p:sp>
        <p:nvSpPr>
          <p:cNvPr id="58371" name="Slide Number Placeholder 3">
            <a:extLst>
              <a:ext uri="{FF2B5EF4-FFF2-40B4-BE49-F238E27FC236}">
                <a16:creationId xmlns:a16="http://schemas.microsoft.com/office/drawing/2014/main" id="{B5B32283-965E-B5D4-B820-3F6FA843FAA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6E6BD0E1-7056-468E-95C1-246045FC3A52}" type="slidenum">
              <a:rPr lang="en-US" altLang="en-US" sz="1000">
                <a:solidFill>
                  <a:srgbClr val="FFFFFF"/>
                </a:solidFill>
              </a:rPr>
              <a:pPr eaLnBrk="0" fontAlgn="base" hangingPunct="0">
                <a:spcBef>
                  <a:spcPct val="0"/>
                </a:spcBef>
                <a:spcAft>
                  <a:spcPct val="0"/>
                </a:spcAft>
                <a:buNone/>
              </a:pPr>
              <a:t>16</a:t>
            </a:fld>
            <a:endParaRPr lang="en-US" altLang="en-US" sz="1000" dirty="0">
              <a:solidFill>
                <a:srgbClr val="FFFFFF"/>
              </a:solidFill>
            </a:endParaRPr>
          </a:p>
        </p:txBody>
      </p:sp>
      <p:graphicFrame>
        <p:nvGraphicFramePr>
          <p:cNvPr id="2" name="Table Placeholder 4">
            <a:extLst>
              <a:ext uri="{FF2B5EF4-FFF2-40B4-BE49-F238E27FC236}">
                <a16:creationId xmlns:a16="http://schemas.microsoft.com/office/drawing/2014/main" id="{074B0A6E-FE4D-58F6-D3C8-78FA008BFBE4}"/>
              </a:ext>
            </a:extLst>
          </p:cNvPr>
          <p:cNvGraphicFramePr>
            <a:graphicFrameLocks/>
          </p:cNvGraphicFramePr>
          <p:nvPr>
            <p:extLst>
              <p:ext uri="{D42A27DB-BD31-4B8C-83A1-F6EECF244321}">
                <p14:modId xmlns:p14="http://schemas.microsoft.com/office/powerpoint/2010/main" val="2627780353"/>
              </p:ext>
            </p:extLst>
          </p:nvPr>
        </p:nvGraphicFramePr>
        <p:xfrm>
          <a:off x="609600" y="2357438"/>
          <a:ext cx="10972801" cy="3319994"/>
        </p:xfrm>
        <a:graphic>
          <a:graphicData uri="http://schemas.openxmlformats.org/drawingml/2006/table">
            <a:tbl>
              <a:tblPr firstRow="1" bandRow="1">
                <a:tableStyleId>{5C22544A-7EE6-4342-B048-85BDC9FD1C3A}</a:tableStyleId>
              </a:tblPr>
              <a:tblGrid>
                <a:gridCol w="1567543">
                  <a:extLst>
                    <a:ext uri="{9D8B030D-6E8A-4147-A177-3AD203B41FA5}">
                      <a16:colId xmlns:a16="http://schemas.microsoft.com/office/drawing/2014/main" val="20000"/>
                    </a:ext>
                  </a:extLst>
                </a:gridCol>
                <a:gridCol w="1567543">
                  <a:extLst>
                    <a:ext uri="{9D8B030D-6E8A-4147-A177-3AD203B41FA5}">
                      <a16:colId xmlns:a16="http://schemas.microsoft.com/office/drawing/2014/main" val="20001"/>
                    </a:ext>
                  </a:extLst>
                </a:gridCol>
                <a:gridCol w="1567543">
                  <a:extLst>
                    <a:ext uri="{9D8B030D-6E8A-4147-A177-3AD203B41FA5}">
                      <a16:colId xmlns:a16="http://schemas.microsoft.com/office/drawing/2014/main" val="20002"/>
                    </a:ext>
                  </a:extLst>
                </a:gridCol>
                <a:gridCol w="1567543">
                  <a:extLst>
                    <a:ext uri="{9D8B030D-6E8A-4147-A177-3AD203B41FA5}">
                      <a16:colId xmlns:a16="http://schemas.microsoft.com/office/drawing/2014/main" val="20003"/>
                    </a:ext>
                  </a:extLst>
                </a:gridCol>
                <a:gridCol w="1567543">
                  <a:extLst>
                    <a:ext uri="{9D8B030D-6E8A-4147-A177-3AD203B41FA5}">
                      <a16:colId xmlns:a16="http://schemas.microsoft.com/office/drawing/2014/main" val="20004"/>
                    </a:ext>
                  </a:extLst>
                </a:gridCol>
                <a:gridCol w="1567543">
                  <a:extLst>
                    <a:ext uri="{9D8B030D-6E8A-4147-A177-3AD203B41FA5}">
                      <a16:colId xmlns:a16="http://schemas.microsoft.com/office/drawing/2014/main" val="20005"/>
                    </a:ext>
                  </a:extLst>
                </a:gridCol>
                <a:gridCol w="1567543">
                  <a:extLst>
                    <a:ext uri="{9D8B030D-6E8A-4147-A177-3AD203B41FA5}">
                      <a16:colId xmlns:a16="http://schemas.microsoft.com/office/drawing/2014/main" val="20006"/>
                    </a:ext>
                  </a:extLst>
                </a:gridCol>
              </a:tblGrid>
              <a:tr h="226274">
                <a:tc gridSpan="7">
                  <a:txBody>
                    <a:bodyPr/>
                    <a:lstStyle/>
                    <a:p>
                      <a:endParaRPr lang="en-US" sz="800" dirty="0"/>
                    </a:p>
                  </a:txBody>
                  <a:tcPr>
                    <a:lnR w="28575" cap="flat" cmpd="sng" algn="ctr">
                      <a:no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rowSpan="2" gridSpan="2">
                  <a:txBody>
                    <a:bodyPr/>
                    <a:lstStyle/>
                    <a:p>
                      <a:endParaRPr lang="en-US" dirty="0"/>
                    </a:p>
                  </a:txBody>
                  <a:tcPr anchor="ctr">
                    <a:lnR w="28575" cap="flat" cmpd="sng" algn="ctr">
                      <a:solidFill>
                        <a:schemeClr val="tx1"/>
                      </a:solidFill>
                      <a:prstDash val="solid"/>
                      <a:round/>
                      <a:headEnd type="none" w="med" len="med"/>
                      <a:tailEnd type="none" w="med" len="med"/>
                    </a:lnR>
                    <a:lnB w="28575" cap="flat" cmpd="sng" algn="ctr">
                      <a:solidFill>
                        <a:srgbClr val="06357A"/>
                      </a:solidFill>
                      <a:prstDash val="solid"/>
                      <a:round/>
                      <a:headEnd type="none" w="med" len="med"/>
                      <a:tailEnd type="none" w="med" len="med"/>
                    </a:lnB>
                  </a:tcPr>
                </a:tc>
                <a:tc rowSpan="2" hMerge="1">
                  <a:txBody>
                    <a:bodyPr/>
                    <a:lstStyle/>
                    <a:p>
                      <a:endParaRPr lang="en-US" dirty="0"/>
                    </a:p>
                  </a:txBody>
                  <a:tcPr>
                    <a:lnB w="12700" cap="flat" cmpd="sng" algn="ctr">
                      <a:solidFill>
                        <a:schemeClr val="tx1"/>
                      </a:solidFill>
                      <a:prstDash val="solid"/>
                      <a:round/>
                      <a:headEnd type="none" w="med" len="med"/>
                      <a:tailEnd type="none" w="med" len="med"/>
                    </a:lnB>
                  </a:tcPr>
                </a:tc>
                <a:tc gridSpan="3">
                  <a:txBody>
                    <a:bodyPr/>
                    <a:lstStyle/>
                    <a:p>
                      <a:pPr algn="ctr"/>
                      <a:r>
                        <a:rPr lang="en-US" b="1" dirty="0">
                          <a:solidFill>
                            <a:schemeClr val="bg1"/>
                          </a:solidFill>
                        </a:rPr>
                        <a:t>General</a:t>
                      </a:r>
                      <a:r>
                        <a:rPr lang="en-US" b="1" baseline="0" dirty="0">
                          <a:solidFill>
                            <a:schemeClr val="bg1"/>
                          </a:solidFill>
                        </a:rPr>
                        <a:t> Government</a:t>
                      </a:r>
                      <a:endParaRPr lang="en-US" b="1"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6357A"/>
                    </a:solidFill>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gridSpan="2">
                  <a:txBody>
                    <a:bodyPr/>
                    <a:lstStyle/>
                    <a:p>
                      <a:pPr algn="ctr"/>
                      <a:r>
                        <a:rPr lang="en-US" b="1" dirty="0">
                          <a:solidFill>
                            <a:schemeClr val="bg1"/>
                          </a:solidFill>
                        </a:rPr>
                        <a:t>MNPS</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6357A"/>
                    </a:solidFill>
                  </a:tcPr>
                </a:tc>
                <a:tc hMerge="1">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gridSpan="2"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12-month</a:t>
                      </a:r>
                    </a:p>
                    <a:p>
                      <a:pPr algn="ctr"/>
                      <a:r>
                        <a:rPr lang="en-US" sz="1600" dirty="0"/>
                        <a:t>Bi-Weekly</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dirty="0"/>
                        <a:t>12-month</a:t>
                      </a:r>
                    </a:p>
                    <a:p>
                      <a:pPr algn="ctr"/>
                      <a:r>
                        <a:rPr lang="en-US" sz="1600" dirty="0"/>
                        <a:t>Semi-Monthly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dirty="0"/>
                        <a:t>9-month</a:t>
                      </a:r>
                    </a:p>
                    <a:p>
                      <a:pPr algn="ctr"/>
                      <a:r>
                        <a:rPr lang="en-US" sz="1600" dirty="0"/>
                        <a:t>Semi-Monthly</a:t>
                      </a:r>
                    </a:p>
                  </a:txBody>
                  <a:tcPr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dirty="0"/>
                        <a:t>12-month</a:t>
                      </a:r>
                    </a:p>
                    <a:p>
                      <a:pPr algn="ctr"/>
                      <a:r>
                        <a:rPr lang="en-US" sz="1600" dirty="0"/>
                        <a:t>Bi-Weekly</a:t>
                      </a:r>
                    </a:p>
                  </a:txBody>
                  <a:tcPr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dirty="0"/>
                        <a:t>10-month</a:t>
                      </a:r>
                    </a:p>
                    <a:p>
                      <a:pPr algn="ctr"/>
                      <a:r>
                        <a:rPr lang="en-US" sz="1600" dirty="0"/>
                        <a:t>Bi-Weekly</a:t>
                      </a:r>
                    </a:p>
                  </a:txBody>
                  <a:tcPr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3560">
                <a:tc rowSpan="2">
                  <a:txBody>
                    <a:bodyPr/>
                    <a:lstStyle/>
                    <a:p>
                      <a:r>
                        <a:rPr lang="en-US" b="1" dirty="0">
                          <a:solidFill>
                            <a:schemeClr val="bg1"/>
                          </a:solidFill>
                        </a:rPr>
                        <a:t>Flexible</a:t>
                      </a:r>
                      <a:r>
                        <a:rPr lang="en-US" b="1" baseline="0" dirty="0">
                          <a:solidFill>
                            <a:schemeClr val="bg1"/>
                          </a:solidFill>
                        </a:rPr>
                        <a:t> Plan</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6357A"/>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6357A"/>
                    </a:solidFill>
                  </a:tcPr>
                </a:tc>
                <a:tc>
                  <a:txBody>
                    <a:bodyPr/>
                    <a:lstStyle/>
                    <a:p>
                      <a:r>
                        <a:rPr lang="en-US" sz="1800" dirty="0"/>
                        <a:t>Single</a:t>
                      </a:r>
                    </a:p>
                  </a:txBody>
                  <a:tcPr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28575" cap="flat" cmpd="sng" algn="ctr">
                      <a:solidFill>
                        <a:srgbClr val="06357A"/>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en-US" sz="1800" dirty="0"/>
                        <a:t>Metro pays cost of single</a:t>
                      </a:r>
                      <a:r>
                        <a:rPr lang="en-US" sz="1800" baseline="0" dirty="0"/>
                        <a:t> coverage</a:t>
                      </a:r>
                      <a:endParaRPr lang="en-US" sz="1800" dirty="0"/>
                    </a:p>
                  </a:txBody>
                  <a:tcPr anchor="ctr">
                    <a:lnL w="28575" cap="flat" cmpd="sng" algn="ctr">
                      <a:solidFill>
                        <a:srgbClr val="06357A"/>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7370">
                <a:tc vMerge="1">
                  <a:txBody>
                    <a:bodyPr/>
                    <a:lstStyle/>
                    <a:p>
                      <a:endParaRPr lang="en-US" dirty="0"/>
                    </a:p>
                  </a:txBody>
                  <a:tcPr/>
                </a:tc>
                <a:tc>
                  <a:txBody>
                    <a:bodyPr/>
                    <a:lstStyle/>
                    <a:p>
                      <a:r>
                        <a:rPr lang="en-US" sz="1800" dirty="0"/>
                        <a:t>Family</a:t>
                      </a:r>
                    </a:p>
                  </a:txBody>
                  <a:tcPr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800" dirty="0"/>
                        <a:t>$18.84</a:t>
                      </a:r>
                    </a:p>
                  </a:txBody>
                  <a:tcPr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800" dirty="0"/>
                        <a:t>$20.42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800" dirty="0"/>
                        <a:t>$27.22</a:t>
                      </a:r>
                    </a:p>
                  </a:txBody>
                  <a:tcPr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800" dirty="0"/>
                        <a:t>$18.84</a:t>
                      </a:r>
                    </a:p>
                  </a:txBody>
                  <a:tcPr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800" dirty="0"/>
                        <a:t>$24.50</a:t>
                      </a:r>
                    </a:p>
                  </a:txBody>
                  <a:tcPr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19430">
                <a:tc rowSpan="2">
                  <a:txBody>
                    <a:bodyPr/>
                    <a:lstStyle/>
                    <a:p>
                      <a:r>
                        <a:rPr lang="en-US" b="1" dirty="0">
                          <a:solidFill>
                            <a:schemeClr val="bg1"/>
                          </a:solidFill>
                        </a:rPr>
                        <a:t>Limited</a:t>
                      </a:r>
                    </a:p>
                    <a:p>
                      <a:r>
                        <a:rPr lang="en-US" b="1" dirty="0">
                          <a:solidFill>
                            <a:schemeClr val="bg1"/>
                          </a:solidFill>
                        </a:rPr>
                        <a:t>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357A"/>
                    </a:solidFill>
                  </a:tcPr>
                </a:tc>
                <a:tc>
                  <a:txBody>
                    <a:bodyPr/>
                    <a:lstStyle/>
                    <a:p>
                      <a:r>
                        <a:rPr lang="en-US" sz="1800" dirty="0"/>
                        <a:t>Single</a:t>
                      </a:r>
                    </a:p>
                  </a:txBody>
                  <a:tcPr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en-US" sz="1800" dirty="0"/>
                        <a:t>Metro pays cost of single</a:t>
                      </a:r>
                      <a:r>
                        <a:rPr lang="en-US" sz="1800" baseline="0" dirty="0"/>
                        <a:t> coverage</a:t>
                      </a:r>
                      <a:endParaRPr lang="en-US" sz="1800" dirty="0"/>
                    </a:p>
                  </a:txBody>
                  <a:tcPr anchor="ctr">
                    <a:lnL w="28575" cap="flat" cmpd="sng" algn="ctr">
                      <a:solidFill>
                        <a:srgbClr val="06357A"/>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33400">
                <a:tc vMerge="1">
                  <a:txBody>
                    <a:bodyPr/>
                    <a:lstStyle/>
                    <a:p>
                      <a:endParaRPr lang="en-US" dirty="0"/>
                    </a:p>
                  </a:txBody>
                  <a:tcPr/>
                </a:tc>
                <a:tc>
                  <a:txBody>
                    <a:bodyPr/>
                    <a:lstStyle/>
                    <a:p>
                      <a:r>
                        <a:rPr lang="en-US" sz="1800" dirty="0"/>
                        <a:t>Family</a:t>
                      </a:r>
                    </a:p>
                  </a:txBody>
                  <a:tcPr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$23.99</a:t>
                      </a:r>
                    </a:p>
                  </a:txBody>
                  <a:tcPr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$25.99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$34.65</a:t>
                      </a:r>
                    </a:p>
                  </a:txBody>
                  <a:tcPr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$23.99</a:t>
                      </a:r>
                    </a:p>
                  </a:txBody>
                  <a:tcPr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$31.19</a:t>
                      </a:r>
                    </a:p>
                  </a:txBody>
                  <a:tcPr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a:extLst>
              <a:ext uri="{FF2B5EF4-FFF2-40B4-BE49-F238E27FC236}">
                <a16:creationId xmlns:a16="http://schemas.microsoft.com/office/drawing/2014/main" id="{48C72533-AA95-3323-9B86-4935E17F227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49BC64EE-1B8D-4A2D-A856-5233671F8FA0}" type="slidenum">
              <a:rPr lang="en-US" altLang="en-US" sz="1000">
                <a:solidFill>
                  <a:srgbClr val="FFFFFF"/>
                </a:solidFill>
              </a:rPr>
              <a:pPr eaLnBrk="0" fontAlgn="base" hangingPunct="0">
                <a:spcBef>
                  <a:spcPct val="0"/>
                </a:spcBef>
                <a:spcAft>
                  <a:spcPct val="0"/>
                </a:spcAft>
                <a:buNone/>
              </a:pPr>
              <a:t>17</a:t>
            </a:fld>
            <a:endParaRPr lang="en-US" altLang="en-US" sz="1000" dirty="0">
              <a:solidFill>
                <a:srgbClr val="FFFFFF"/>
              </a:solidFill>
            </a:endParaRPr>
          </a:p>
        </p:txBody>
      </p:sp>
      <p:sp>
        <p:nvSpPr>
          <p:cNvPr id="60419" name="Rectangle 2">
            <a:extLst>
              <a:ext uri="{FF2B5EF4-FFF2-40B4-BE49-F238E27FC236}">
                <a16:creationId xmlns:a16="http://schemas.microsoft.com/office/drawing/2014/main" id="{008A3A71-966E-C288-D2F8-B0ABB27FB1B2}"/>
              </a:ext>
            </a:extLst>
          </p:cNvPr>
          <p:cNvSpPr>
            <a:spLocks noGrp="1" noChangeArrowheads="1"/>
          </p:cNvSpPr>
          <p:nvPr>
            <p:ph type="title"/>
          </p:nvPr>
        </p:nvSpPr>
        <p:spPr/>
        <p:txBody>
          <a:bodyPr/>
          <a:lstStyle/>
          <a:p>
            <a:pPr eaLnBrk="1" hangingPunct="1"/>
            <a:r>
              <a:rPr lang="en-US" altLang="en-US" dirty="0"/>
              <a:t>Basic Life Insurance</a:t>
            </a:r>
          </a:p>
        </p:txBody>
      </p:sp>
      <p:sp>
        <p:nvSpPr>
          <p:cNvPr id="60420" name="Rectangle 3">
            <a:extLst>
              <a:ext uri="{FF2B5EF4-FFF2-40B4-BE49-F238E27FC236}">
                <a16:creationId xmlns:a16="http://schemas.microsoft.com/office/drawing/2014/main" id="{3E417130-3800-22DE-B2BC-F03A1235A6D7}"/>
              </a:ext>
            </a:extLst>
          </p:cNvPr>
          <p:cNvSpPr>
            <a:spLocks noGrp="1" noChangeArrowheads="1"/>
          </p:cNvSpPr>
          <p:nvPr>
            <p:ph type="body" idx="1"/>
          </p:nvPr>
        </p:nvSpPr>
        <p:spPr/>
        <p:txBody>
          <a:bodyPr/>
          <a:lstStyle/>
          <a:p>
            <a:pPr eaLnBrk="1" hangingPunct="1">
              <a:lnSpc>
                <a:spcPct val="90000"/>
              </a:lnSpc>
            </a:pPr>
            <a:r>
              <a:rPr lang="en-US" altLang="en-US" dirty="0"/>
              <a:t>$50,000 of basic life insurance provided by Metro at no cost to you.</a:t>
            </a:r>
          </a:p>
          <a:p>
            <a:pPr eaLnBrk="1" hangingPunct="1">
              <a:lnSpc>
                <a:spcPct val="90000"/>
              </a:lnSpc>
            </a:pPr>
            <a:r>
              <a:rPr lang="en-US" altLang="en-US" dirty="0"/>
              <a:t>Metro provides Accidental Death &amp; Dismemberment (AD&amp;D) benefits if you suffer certain injuries or if you die in an accident – the amount of this benefit depends on the type of injury.   </a:t>
            </a:r>
          </a:p>
          <a:p>
            <a:pPr eaLnBrk="1" hangingPunct="1">
              <a:lnSpc>
                <a:spcPct val="90000"/>
              </a:lnSpc>
            </a:pPr>
            <a:r>
              <a:rPr lang="en-US" altLang="en-US" dirty="0"/>
              <a:t>Basic and AD&amp;D benefits are reduced to 65% ($32,500) on January 1 following your 65</a:t>
            </a:r>
            <a:r>
              <a:rPr lang="en-US" altLang="en-US" baseline="30000" dirty="0"/>
              <a:t>th</a:t>
            </a:r>
            <a:r>
              <a:rPr lang="en-US" altLang="en-US" dirty="0"/>
              <a:t> birthday.</a:t>
            </a:r>
          </a:p>
          <a:p>
            <a:pPr eaLnBrk="1" hangingPunct="1">
              <a:lnSpc>
                <a:spcPct val="90000"/>
              </a:lnSpc>
            </a:pPr>
            <a:r>
              <a:rPr lang="en-US" altLang="en-US" dirty="0"/>
              <a:t>You will need to complete a beneficiary form.</a:t>
            </a:r>
          </a:p>
          <a:p>
            <a:pPr eaLnBrk="1" hangingPunct="1">
              <a:lnSpc>
                <a:spcPct val="90000"/>
              </a:lnSpc>
            </a:pPr>
            <a:r>
              <a:rPr lang="en-US" altLang="en-US" dirty="0"/>
              <a:t>The Hartford administers Metro’s life insurance program.</a:t>
            </a:r>
          </a:p>
          <a:p>
            <a:pPr eaLnBrk="1" hangingPunct="1">
              <a:lnSpc>
                <a:spcPct val="90000"/>
              </a:lnSpc>
            </a:pP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a:extLst>
              <a:ext uri="{FF2B5EF4-FFF2-40B4-BE49-F238E27FC236}">
                <a16:creationId xmlns:a16="http://schemas.microsoft.com/office/drawing/2014/main" id="{E76D2FCB-1AE7-D6CA-7DE7-0C2C72617C7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E216FA16-15DD-4B37-8A5A-EA8FBD53F2DD}" type="slidenum">
              <a:rPr lang="en-US" altLang="en-US" sz="1000">
                <a:solidFill>
                  <a:srgbClr val="FFFFFF"/>
                </a:solidFill>
              </a:rPr>
              <a:pPr eaLnBrk="0" fontAlgn="base" hangingPunct="0">
                <a:spcBef>
                  <a:spcPct val="0"/>
                </a:spcBef>
                <a:spcAft>
                  <a:spcPct val="0"/>
                </a:spcAft>
                <a:buNone/>
              </a:pPr>
              <a:t>18</a:t>
            </a:fld>
            <a:endParaRPr lang="en-US" altLang="en-US" sz="1000" dirty="0">
              <a:solidFill>
                <a:srgbClr val="FFFFFF"/>
              </a:solidFill>
            </a:endParaRPr>
          </a:p>
        </p:txBody>
      </p:sp>
      <p:sp>
        <p:nvSpPr>
          <p:cNvPr id="62467" name="Rectangle 2">
            <a:extLst>
              <a:ext uri="{FF2B5EF4-FFF2-40B4-BE49-F238E27FC236}">
                <a16:creationId xmlns:a16="http://schemas.microsoft.com/office/drawing/2014/main" id="{932A8AE7-E4FE-CB98-7ECF-782965D19A3F}"/>
              </a:ext>
            </a:extLst>
          </p:cNvPr>
          <p:cNvSpPr>
            <a:spLocks noGrp="1" noChangeArrowheads="1"/>
          </p:cNvSpPr>
          <p:nvPr>
            <p:ph type="title"/>
          </p:nvPr>
        </p:nvSpPr>
        <p:spPr/>
        <p:txBody>
          <a:bodyPr/>
          <a:lstStyle/>
          <a:p>
            <a:pPr eaLnBrk="1" hangingPunct="1"/>
            <a:r>
              <a:rPr lang="en-US" altLang="en-US" dirty="0"/>
              <a:t>Optional Benefits </a:t>
            </a:r>
          </a:p>
        </p:txBody>
      </p:sp>
      <p:sp>
        <p:nvSpPr>
          <p:cNvPr id="62468" name="Rectangle 3">
            <a:extLst>
              <a:ext uri="{FF2B5EF4-FFF2-40B4-BE49-F238E27FC236}">
                <a16:creationId xmlns:a16="http://schemas.microsoft.com/office/drawing/2014/main" id="{7A8E3798-7793-A02C-5C32-A1C49D774CE8}"/>
              </a:ext>
            </a:extLst>
          </p:cNvPr>
          <p:cNvSpPr>
            <a:spLocks noGrp="1" noChangeArrowheads="1"/>
          </p:cNvSpPr>
          <p:nvPr>
            <p:ph type="body" idx="1"/>
          </p:nvPr>
        </p:nvSpPr>
        <p:spPr/>
        <p:txBody>
          <a:bodyPr/>
          <a:lstStyle/>
          <a:p>
            <a:pPr eaLnBrk="1" hangingPunct="1"/>
            <a:r>
              <a:rPr lang="en-US" altLang="en-US" dirty="0"/>
              <a:t>Optional Benefits are available to provide you with a measure of financial protection and security.</a:t>
            </a:r>
          </a:p>
          <a:p>
            <a:pPr eaLnBrk="1" hangingPunct="1"/>
            <a:r>
              <a:rPr lang="en-US" altLang="en-US" dirty="0"/>
              <a:t>Reenrollment in optional benefits is automatic each year </a:t>
            </a:r>
            <a:r>
              <a:rPr lang="en-US" altLang="en-US" u="sng" dirty="0"/>
              <a:t>except</a:t>
            </a:r>
            <a:r>
              <a:rPr lang="en-US" altLang="en-US" dirty="0"/>
              <a:t> for the Flexible Spending Accounts.</a:t>
            </a:r>
          </a:p>
          <a:p>
            <a:pPr eaLnBrk="1" hangingPunct="1"/>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a:extLst>
              <a:ext uri="{FF2B5EF4-FFF2-40B4-BE49-F238E27FC236}">
                <a16:creationId xmlns:a16="http://schemas.microsoft.com/office/drawing/2014/main" id="{5ADB04B4-AC88-3D42-5B8C-7A0978650AB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36F3C3C0-6332-46EA-95FD-0E470DCCC869}" type="slidenum">
              <a:rPr lang="en-US" altLang="en-US" sz="1000">
                <a:solidFill>
                  <a:srgbClr val="FFFFFF"/>
                </a:solidFill>
              </a:rPr>
              <a:pPr eaLnBrk="0" fontAlgn="base" hangingPunct="0">
                <a:spcBef>
                  <a:spcPct val="0"/>
                </a:spcBef>
                <a:spcAft>
                  <a:spcPct val="0"/>
                </a:spcAft>
                <a:buNone/>
              </a:pPr>
              <a:t>19</a:t>
            </a:fld>
            <a:endParaRPr lang="en-US" altLang="en-US" sz="1000" dirty="0">
              <a:solidFill>
                <a:srgbClr val="FFFFFF"/>
              </a:solidFill>
            </a:endParaRPr>
          </a:p>
        </p:txBody>
      </p:sp>
      <p:sp>
        <p:nvSpPr>
          <p:cNvPr id="64515" name="Rectangle 2">
            <a:extLst>
              <a:ext uri="{FF2B5EF4-FFF2-40B4-BE49-F238E27FC236}">
                <a16:creationId xmlns:a16="http://schemas.microsoft.com/office/drawing/2014/main" id="{E17B7F63-0650-E15F-1693-2066CCE117B0}"/>
              </a:ext>
            </a:extLst>
          </p:cNvPr>
          <p:cNvSpPr>
            <a:spLocks noGrp="1" noChangeArrowheads="1"/>
          </p:cNvSpPr>
          <p:nvPr>
            <p:ph type="title"/>
          </p:nvPr>
        </p:nvSpPr>
        <p:spPr>
          <a:xfrm>
            <a:off x="582930" y="1070265"/>
            <a:ext cx="8229600" cy="838200"/>
          </a:xfrm>
        </p:spPr>
        <p:txBody>
          <a:bodyPr/>
          <a:lstStyle/>
          <a:p>
            <a:pPr eaLnBrk="1" hangingPunct="1"/>
            <a:r>
              <a:rPr lang="en-US" altLang="en-US" dirty="0"/>
              <a:t>Vision Plan Options – administered by NVA</a:t>
            </a:r>
          </a:p>
        </p:txBody>
      </p:sp>
      <p:graphicFrame>
        <p:nvGraphicFramePr>
          <p:cNvPr id="45165" name="Group 109">
            <a:extLst>
              <a:ext uri="{FF2B5EF4-FFF2-40B4-BE49-F238E27FC236}">
                <a16:creationId xmlns:a16="http://schemas.microsoft.com/office/drawing/2014/main" id="{6989F828-49B4-1BD5-73B1-A6BCA98F93C8}"/>
              </a:ext>
            </a:extLst>
          </p:cNvPr>
          <p:cNvGraphicFramePr>
            <a:graphicFrameLocks noGrp="1"/>
          </p:cNvGraphicFramePr>
          <p:nvPr>
            <p:ph type="body" idx="1"/>
            <p:extLst>
              <p:ext uri="{D42A27DB-BD31-4B8C-83A1-F6EECF244321}">
                <p14:modId xmlns:p14="http://schemas.microsoft.com/office/powerpoint/2010/main" val="3387159464"/>
              </p:ext>
            </p:extLst>
          </p:nvPr>
        </p:nvGraphicFramePr>
        <p:xfrm>
          <a:off x="582930" y="2048455"/>
          <a:ext cx="10999470" cy="4336470"/>
        </p:xfrm>
        <a:graphic>
          <a:graphicData uri="http://schemas.openxmlformats.org/drawingml/2006/table">
            <a:tbl>
              <a:tblPr/>
              <a:tblGrid>
                <a:gridCol w="3399836">
                  <a:extLst>
                    <a:ext uri="{9D8B030D-6E8A-4147-A177-3AD203B41FA5}">
                      <a16:colId xmlns:a16="http://schemas.microsoft.com/office/drawing/2014/main" val="20000"/>
                    </a:ext>
                  </a:extLst>
                </a:gridCol>
                <a:gridCol w="2999855">
                  <a:extLst>
                    <a:ext uri="{9D8B030D-6E8A-4147-A177-3AD203B41FA5}">
                      <a16:colId xmlns:a16="http://schemas.microsoft.com/office/drawing/2014/main" val="20001"/>
                    </a:ext>
                  </a:extLst>
                </a:gridCol>
                <a:gridCol w="4599779">
                  <a:extLst>
                    <a:ext uri="{9D8B030D-6E8A-4147-A177-3AD203B41FA5}">
                      <a16:colId xmlns:a16="http://schemas.microsoft.com/office/drawing/2014/main" val="20002"/>
                    </a:ext>
                  </a:extLst>
                </a:gridCol>
              </a:tblGrid>
              <a:tr h="0">
                <a:tc gridSpan="3">
                  <a:txBody>
                    <a:bodyPr/>
                    <a:lstStyle/>
                    <a:p>
                      <a:pPr marL="0" marR="0" lvl="0" indent="0" algn="l" defTabSz="914400" rtl="0" eaLnBrk="1" fontAlgn="base" latinLnBrk="0" hangingPunct="1">
                        <a:lnSpc>
                          <a:spcPct val="100000"/>
                        </a:lnSpc>
                        <a:spcBef>
                          <a:spcPct val="45000"/>
                        </a:spcBef>
                        <a:spcAft>
                          <a:spcPct val="0"/>
                        </a:spcAft>
                        <a:buClrTx/>
                        <a:buSzTx/>
                        <a:buFontTx/>
                        <a:buNone/>
                        <a:tabLst/>
                      </a:pPr>
                      <a:endParaRPr kumimoji="0" lang="en-US" sz="800" b="1" i="0" u="none" strike="noStrike" cap="none" normalizeH="0" baseline="0" dirty="0">
                        <a:ln>
                          <a:noFill/>
                        </a:ln>
                        <a:solidFill>
                          <a:schemeClr val="bg1"/>
                        </a:solidFill>
                        <a:effectLst/>
                        <a:latin typeface="Helvetica" pitchFamily="34" charset="0"/>
                        <a:ea typeface="MS PGothic" pitchFamily="34" charset="-128"/>
                      </a:endParaRPr>
                    </a:p>
                  </a:txBody>
                  <a:tcPr marT="45730" marB="45730" anchor="ctr" horzOverflow="overflow">
                    <a:lnL w="190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hMerge="1">
                  <a:txBody>
                    <a:bodyPr/>
                    <a:lstStyle/>
                    <a:p>
                      <a:pPr marL="0" marR="0" lvl="0" indent="0" algn="l" defTabSz="914400" rtl="0" eaLnBrk="1" fontAlgn="base" latinLnBrk="0" hangingPunct="1">
                        <a:lnSpc>
                          <a:spcPct val="100000"/>
                        </a:lnSpc>
                        <a:spcBef>
                          <a:spcPct val="45000"/>
                        </a:spcBef>
                        <a:spcAft>
                          <a:spcPct val="0"/>
                        </a:spcAft>
                        <a:buClrTx/>
                        <a:buSzTx/>
                        <a:buFontTx/>
                        <a:buNone/>
                        <a:tabLst/>
                      </a:pPr>
                      <a:endParaRPr kumimoji="0" lang="en-US" sz="2000" b="0" i="0" u="none" strike="noStrike" cap="none" normalizeH="0" baseline="0" dirty="0">
                        <a:ln>
                          <a:noFill/>
                        </a:ln>
                        <a:solidFill>
                          <a:schemeClr val="bg1"/>
                        </a:solidFill>
                        <a:effectLst/>
                        <a:latin typeface="Helvetica" pitchFamily="34" charset="0"/>
                        <a:ea typeface="MS PGothic"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914400" rtl="0" eaLnBrk="1" fontAlgn="base" latinLnBrk="0" hangingPunct="1">
                        <a:lnSpc>
                          <a:spcPct val="100000"/>
                        </a:lnSpc>
                        <a:spcBef>
                          <a:spcPct val="45000"/>
                        </a:spcBef>
                        <a:spcAft>
                          <a:spcPct val="0"/>
                        </a:spcAft>
                        <a:buClrTx/>
                        <a:buSzTx/>
                        <a:buFontTx/>
                        <a:buNone/>
                        <a:tabLst/>
                      </a:pPr>
                      <a:endParaRPr kumimoji="0" lang="en-US" sz="1800" b="0" i="0" u="none" strike="noStrike" cap="none" normalizeH="0" baseline="0" dirty="0">
                        <a:ln>
                          <a:noFill/>
                        </a:ln>
                        <a:solidFill>
                          <a:schemeClr val="bg1"/>
                        </a:solidFill>
                        <a:effectLst/>
                        <a:latin typeface="Helvetica" pitchFamily="34" charset="0"/>
                        <a:ea typeface="MS PGothic"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151780">
                <a:tc gridSpan="3">
                  <a:txBody>
                    <a:bodyPr/>
                    <a:lstStyle/>
                    <a:p>
                      <a:pPr marL="0" marR="0" lvl="0" indent="0" algn="ctr" defTabSz="914400" rtl="0" eaLnBrk="1" fontAlgn="base" latinLnBrk="0" hangingPunct="1">
                        <a:lnSpc>
                          <a:spcPct val="100000"/>
                        </a:lnSpc>
                        <a:spcBef>
                          <a:spcPct val="45000"/>
                        </a:spcBef>
                        <a:spcAft>
                          <a:spcPct val="0"/>
                        </a:spcAft>
                        <a:buClrTx/>
                        <a:buSzTx/>
                        <a:buFontTx/>
                        <a:buChar char="•"/>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 Annual eye exams with a $10 copay for in-network services and up to a $45 reimbursement for out-of-network services</a:t>
                      </a:r>
                    </a:p>
                    <a:p>
                      <a:pPr marL="0" marR="0" lvl="0" indent="0" algn="ctr" defTabSz="914400" rtl="0" eaLnBrk="1" fontAlgn="base" latinLnBrk="0" hangingPunct="1">
                        <a:lnSpc>
                          <a:spcPct val="100000"/>
                        </a:lnSpc>
                        <a:spcBef>
                          <a:spcPct val="45000"/>
                        </a:spcBef>
                        <a:spcAft>
                          <a:spcPct val="0"/>
                        </a:spcAft>
                        <a:buClrTx/>
                        <a:buSzTx/>
                        <a:buFontTx/>
                        <a:buChar char="•"/>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 NVA will pay less when you use an out-of-network provider</a:t>
                      </a:r>
                    </a:p>
                  </a:txBody>
                  <a:tcPr marT="45730" marB="4573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solidFill>
                      <a:srgbClr val="FBD7CD"/>
                    </a:solidFill>
                  </a:tcPr>
                </a:tc>
                <a:tc hMerge="1">
                  <a:txBody>
                    <a:bodyPr/>
                    <a:lstStyle/>
                    <a:p>
                      <a:pPr marL="0" marR="0" lvl="0" indent="0" algn="ctr" defTabSz="914400" rtl="0" eaLnBrk="1" fontAlgn="base" latinLnBrk="0" hangingPunct="1">
                        <a:lnSpc>
                          <a:spcPct val="100000"/>
                        </a:lnSpc>
                        <a:spcBef>
                          <a:spcPct val="45000"/>
                        </a:spcBef>
                        <a:spcAft>
                          <a:spcPct val="0"/>
                        </a:spcAft>
                        <a:buClrTx/>
                        <a:buSzTx/>
                        <a:buFontTx/>
                        <a:buChar char="•"/>
                        <a:tabLst/>
                      </a:pPr>
                      <a:endParaRPr kumimoji="0" lang="en-US" sz="1800" b="0" i="0" u="none" strike="noStrike" cap="none" normalizeH="0" baseline="0" dirty="0">
                        <a:ln>
                          <a:noFill/>
                        </a:ln>
                        <a:solidFill>
                          <a:schemeClr val="tx2"/>
                        </a:solidFill>
                        <a:effectLst/>
                        <a:latin typeface="Helvetica" pitchFamily="34" charset="0"/>
                        <a:ea typeface="MS PGothic" pitchFamily="34" charset="-128"/>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396310">
                <a:tc>
                  <a:txBody>
                    <a:bodyPr/>
                    <a:lstStyle/>
                    <a:p>
                      <a:pPr marL="0" marR="0" lvl="0" indent="0" algn="ctr" defTabSz="914400" rtl="0" eaLnBrk="1" fontAlgn="base" latinLnBrk="0" hangingPunct="1">
                        <a:lnSpc>
                          <a:spcPct val="100000"/>
                        </a:lnSpc>
                        <a:spcBef>
                          <a:spcPct val="45000"/>
                        </a:spcBef>
                        <a:spcAft>
                          <a:spcPct val="30000"/>
                        </a:spcAft>
                        <a:buClrTx/>
                        <a:buSzTx/>
                        <a:buFontTx/>
                        <a:buNone/>
                        <a:tabLst/>
                      </a:pPr>
                      <a:endParaRPr kumimoji="0" lang="en-US" sz="2000" b="1" i="0" u="none" strike="noStrike" cap="none" normalizeH="0" baseline="0" dirty="0">
                        <a:ln>
                          <a:noFill/>
                        </a:ln>
                        <a:solidFill>
                          <a:srgbClr val="F8F8F8"/>
                        </a:solidFill>
                        <a:effectLst/>
                        <a:latin typeface="Helvetica" pitchFamily="34" charset="0"/>
                        <a:ea typeface="MS PGothic" pitchFamily="34" charset="-128"/>
                      </a:endParaRPr>
                    </a:p>
                  </a:txBody>
                  <a:tcPr marT="45730" marB="45730" anchor="ctr" horzOverflow="overflow">
                    <a:lnL w="19050" cap="flat" cmpd="sng" algn="ctr">
                      <a:solidFill>
                        <a:schemeClr val="bg1"/>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5000"/>
                        </a:spcBef>
                        <a:spcAft>
                          <a:spcPct val="30000"/>
                        </a:spcAft>
                        <a:buClrTx/>
                        <a:buSzTx/>
                        <a:buFontTx/>
                        <a:buNone/>
                        <a:tabLst/>
                      </a:pPr>
                      <a:r>
                        <a:rPr kumimoji="0" lang="en-US" sz="2000" b="1" i="0" u="none" strike="noStrike" cap="none" normalizeH="0" baseline="0" dirty="0">
                          <a:ln>
                            <a:noFill/>
                          </a:ln>
                          <a:solidFill>
                            <a:srgbClr val="F8F8F8"/>
                          </a:solidFill>
                          <a:effectLst/>
                          <a:latin typeface="Helvetica" pitchFamily="34" charset="0"/>
                          <a:ea typeface="MS PGothic" pitchFamily="34" charset="-128"/>
                        </a:rPr>
                        <a:t>Basic Plan</a:t>
                      </a:r>
                    </a:p>
                  </a:txBody>
                  <a:tcPr marT="45730" marB="45730" anchor="ctr" horzOverflow="overflow">
                    <a:lnL w="12700" cap="flat" cmpd="sng" algn="ctr">
                      <a:solidFill>
                        <a:srgbClr val="663700"/>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5000"/>
                        </a:spcBef>
                        <a:spcAft>
                          <a:spcPct val="30000"/>
                        </a:spcAft>
                        <a:buClrTx/>
                        <a:buSzTx/>
                        <a:buFontTx/>
                        <a:buNone/>
                        <a:tabLst/>
                      </a:pPr>
                      <a:r>
                        <a:rPr kumimoji="0" lang="en-US" sz="2000" b="1" i="0" u="none" strike="noStrike" cap="none" normalizeH="0" baseline="0" dirty="0">
                          <a:ln>
                            <a:noFill/>
                          </a:ln>
                          <a:solidFill>
                            <a:srgbClr val="F8F8F8"/>
                          </a:solidFill>
                          <a:effectLst/>
                          <a:latin typeface="Helvetica" pitchFamily="34" charset="0"/>
                          <a:ea typeface="MS PGothic" pitchFamily="34" charset="-128"/>
                        </a:rPr>
                        <a:t>Enhanced Plan</a:t>
                      </a:r>
                    </a:p>
                  </a:txBody>
                  <a:tcPr marT="45730" marB="45730" anchor="ctr" horzOverflow="overflow">
                    <a:lnL w="12700" cap="flat" cmpd="sng" algn="ctr">
                      <a:solidFill>
                        <a:srgbClr val="663700"/>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609740">
                <a:tc>
                  <a:txBody>
                    <a:bodyPr/>
                    <a:lstStyle/>
                    <a:p>
                      <a:pPr marL="0" marR="0" lvl="0" indent="0" algn="l"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Glasses </a:t>
                      </a:r>
                      <a:r>
                        <a:rPr kumimoji="0" lang="en-US" sz="2000" b="1" i="0" u="sng" strike="noStrike" cap="none" normalizeH="0" baseline="0" dirty="0">
                          <a:ln>
                            <a:noFill/>
                          </a:ln>
                          <a:solidFill>
                            <a:schemeClr val="tx1"/>
                          </a:solidFill>
                          <a:effectLst/>
                          <a:latin typeface="Helvetica" pitchFamily="34" charset="0"/>
                          <a:ea typeface="MS PGothic" pitchFamily="34" charset="-128"/>
                        </a:rPr>
                        <a:t>or</a:t>
                      </a:r>
                      <a:r>
                        <a:rPr kumimoji="0" lang="en-US" sz="2000" b="0" i="0" u="none" strike="noStrike" cap="none" normalizeH="0" baseline="0" dirty="0">
                          <a:ln>
                            <a:noFill/>
                          </a:ln>
                          <a:solidFill>
                            <a:schemeClr val="tx1"/>
                          </a:solidFill>
                          <a:effectLst/>
                          <a:latin typeface="Helvetica" pitchFamily="34" charset="0"/>
                          <a:ea typeface="MS PGothic" pitchFamily="34" charset="-128"/>
                        </a:rPr>
                        <a:t> Contacts</a:t>
                      </a:r>
                    </a:p>
                  </a:txBody>
                  <a:tcPr marT="45730" marB="45730" anchor="ctr" horzOverflow="overflow">
                    <a:lnL w="19050" cap="flat" cmpd="sng" algn="ctr">
                      <a:solidFill>
                        <a:schemeClr val="bg1"/>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every </a:t>
                      </a:r>
                      <a:r>
                        <a:rPr kumimoji="0" lang="en-US" sz="2000" b="1" i="0" u="none" strike="noStrike" cap="none" normalizeH="0" baseline="0" dirty="0">
                          <a:ln>
                            <a:noFill/>
                          </a:ln>
                          <a:solidFill>
                            <a:schemeClr val="tx1"/>
                          </a:solidFill>
                          <a:effectLst/>
                          <a:latin typeface="Helvetica" pitchFamily="34" charset="0"/>
                          <a:ea typeface="MS PGothic" pitchFamily="34" charset="-128"/>
                        </a:rPr>
                        <a:t>24</a:t>
                      </a:r>
                      <a:r>
                        <a:rPr kumimoji="0" lang="en-US" sz="2000" b="0" i="0" u="none" strike="noStrike" cap="none" normalizeH="0" baseline="0" dirty="0">
                          <a:ln>
                            <a:noFill/>
                          </a:ln>
                          <a:solidFill>
                            <a:schemeClr val="tx1"/>
                          </a:solidFill>
                          <a:effectLst/>
                          <a:latin typeface="Helvetica" pitchFamily="34" charset="0"/>
                          <a:ea typeface="MS PGothic" pitchFamily="34" charset="-128"/>
                        </a:rPr>
                        <a:t> months</a:t>
                      </a:r>
                    </a:p>
                  </a:txBody>
                  <a:tcPr marT="45730" marB="45730" anchor="ctr" horzOverflow="overflow">
                    <a:lnL w="12700" cap="flat" cmpd="sng" algn="ctr">
                      <a:solidFill>
                        <a:srgbClr val="663700"/>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every </a:t>
                      </a:r>
                      <a:r>
                        <a:rPr kumimoji="0" lang="en-US" sz="2000" b="1" i="0" u="none" strike="noStrike" cap="none" normalizeH="0" baseline="0" dirty="0">
                          <a:ln>
                            <a:noFill/>
                          </a:ln>
                          <a:solidFill>
                            <a:schemeClr val="tx1"/>
                          </a:solidFill>
                          <a:effectLst/>
                          <a:latin typeface="Helvetica" pitchFamily="34" charset="0"/>
                          <a:ea typeface="MS PGothic" pitchFamily="34" charset="-128"/>
                        </a:rPr>
                        <a:t>12</a:t>
                      </a:r>
                      <a:r>
                        <a:rPr kumimoji="0" lang="en-US" sz="2000" b="0" i="0" u="none" strike="noStrike" cap="none" normalizeH="0" baseline="0" dirty="0">
                          <a:ln>
                            <a:noFill/>
                          </a:ln>
                          <a:solidFill>
                            <a:schemeClr val="tx1"/>
                          </a:solidFill>
                          <a:effectLst/>
                          <a:latin typeface="Helvetica" pitchFamily="34" charset="0"/>
                          <a:ea typeface="MS PGothic" pitchFamily="34" charset="-128"/>
                        </a:rPr>
                        <a:t> months</a:t>
                      </a:r>
                    </a:p>
                  </a:txBody>
                  <a:tcPr marT="45730" marB="45730" anchor="ctr" horzOverflow="overflow">
                    <a:lnL w="12700" cap="flat" cmpd="sng" algn="ctr">
                      <a:solidFill>
                        <a:srgbClr val="663700"/>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304">
                <a:tc>
                  <a:txBody>
                    <a:bodyPr/>
                    <a:lstStyle/>
                    <a:p>
                      <a:pPr marL="0" marR="0" lvl="0" indent="0" algn="l" defTabSz="914400" rtl="0" eaLnBrk="1" fontAlgn="base" latinLnBrk="0" hangingPunct="1">
                        <a:lnSpc>
                          <a:spcPct val="100000"/>
                        </a:lnSpc>
                        <a:spcBef>
                          <a:spcPts val="1200"/>
                        </a:spcBef>
                        <a:spcAft>
                          <a:spcPct val="0"/>
                        </a:spcAft>
                        <a:buClrTx/>
                        <a:buSzTx/>
                        <a:buFont typeface="Arial" panose="020B0604020202020204" pitchFamily="34" charset="0"/>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Copay</a:t>
                      </a:r>
                    </a:p>
                  </a:txBody>
                  <a:tcPr marT="45730" marB="45730" anchor="ctr" horzOverflow="overflow">
                    <a:lnL w="19050" cap="flat" cmpd="sng" algn="ctr">
                      <a:solidFill>
                        <a:schemeClr val="bg1"/>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solidFill>
                      <a:srgbClr val="FDECE8"/>
                    </a:solidFill>
                  </a:tcPr>
                </a:tc>
                <a:tc>
                  <a:txBody>
                    <a:bodyPr/>
                    <a:lstStyle/>
                    <a:p>
                      <a:pPr marL="0" marR="0" lvl="0" indent="0" algn="ctr" defTabSz="914400" rtl="0" eaLnBrk="1" fontAlgn="base" latinLnBrk="0" hangingPunct="1">
                        <a:lnSpc>
                          <a:spcPct val="100000"/>
                        </a:lnSpc>
                        <a:spcBef>
                          <a:spcPts val="1200"/>
                        </a:spcBef>
                        <a:spcAft>
                          <a:spcPct val="0"/>
                        </a:spcAft>
                        <a:buClrTx/>
                        <a:buSzTx/>
                        <a:buFont typeface="Arial" panose="020B0604020202020204" pitchFamily="34" charset="0"/>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$10</a:t>
                      </a:r>
                    </a:p>
                  </a:txBody>
                  <a:tcPr marT="45730" marB="45730" anchor="ctr" horzOverflow="overflow">
                    <a:lnL w="12700" cap="flat" cmpd="sng" algn="ctr">
                      <a:solidFill>
                        <a:srgbClr val="663700"/>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solidFill>
                      <a:srgbClr val="FDECE8"/>
                    </a:solidFill>
                  </a:tcPr>
                </a:tc>
                <a:tc>
                  <a:txBody>
                    <a:bodyPr/>
                    <a:lstStyle/>
                    <a:p>
                      <a:pPr marL="0" marR="0" lvl="0" indent="0" algn="ctr" defTabSz="914400" rtl="0" eaLnBrk="1" fontAlgn="base" latinLnBrk="0" hangingPunct="1">
                        <a:lnSpc>
                          <a:spcPct val="100000"/>
                        </a:lnSpc>
                        <a:spcBef>
                          <a:spcPts val="1200"/>
                        </a:spcBef>
                        <a:spcAft>
                          <a:spcPct val="0"/>
                        </a:spcAft>
                        <a:buClrTx/>
                        <a:buSzTx/>
                        <a:buFont typeface="Arial" panose="020B0604020202020204" pitchFamily="34" charset="0"/>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$25</a:t>
                      </a:r>
                    </a:p>
                  </a:txBody>
                  <a:tcPr marT="45730" marB="45730" anchor="ctr" horzOverflow="overflow">
                    <a:lnL w="12700" cap="flat" cmpd="sng" algn="ctr">
                      <a:solidFill>
                        <a:srgbClr val="663700"/>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solidFill>
                      <a:srgbClr val="FDECE8"/>
                    </a:solidFill>
                  </a:tcPr>
                </a:tc>
                <a:extLst>
                  <a:ext uri="{0D108BD9-81ED-4DB2-BD59-A6C34878D82A}">
                    <a16:rowId xmlns:a16="http://schemas.microsoft.com/office/drawing/2014/main" val="10004"/>
                  </a:ext>
                </a:extLst>
              </a:tr>
              <a:tr h="853583">
                <a:tc>
                  <a:txBody>
                    <a:bodyPr/>
                    <a:lstStyle/>
                    <a:p>
                      <a:pPr marL="0" marR="0" lvl="0" indent="0" algn="l" defTabSz="914400" rtl="0" eaLnBrk="1" fontAlgn="base" latinLnBrk="0" hangingPunct="1">
                        <a:lnSpc>
                          <a:spcPct val="100000"/>
                        </a:lnSpc>
                        <a:spcBef>
                          <a:spcPts val="1200"/>
                        </a:spcBef>
                        <a:spcAft>
                          <a:spcPct val="0"/>
                        </a:spcAft>
                        <a:buClrTx/>
                        <a:buSzTx/>
                        <a:buFont typeface="Arial" panose="020B0604020202020204" pitchFamily="34" charset="0"/>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Lense and Frame Allowance</a:t>
                      </a:r>
                    </a:p>
                  </a:txBody>
                  <a:tcPr marT="45730" marB="45730" anchor="ctr" horzOverflow="overflow">
                    <a:lnL w="19050" cap="flat" cmpd="sng" algn="ctr">
                      <a:solidFill>
                        <a:schemeClr val="bg1"/>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 typeface="Arial" panose="020B0604020202020204" pitchFamily="34" charset="0"/>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$130</a:t>
                      </a:r>
                    </a:p>
                  </a:txBody>
                  <a:tcPr marT="45730" marB="45730" anchor="ctr" horzOverflow="overflow">
                    <a:lnL w="12700" cap="flat" cmpd="sng" algn="ctr">
                      <a:solidFill>
                        <a:srgbClr val="663700"/>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ct val="0"/>
                        </a:spcAft>
                        <a:buClrTx/>
                        <a:buSzTx/>
                        <a:buFont typeface="Arial" panose="020B0604020202020204" pitchFamily="34" charset="0"/>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$150</a:t>
                      </a:r>
                    </a:p>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(standard progressives and polycarbonates covered at 100%)</a:t>
                      </a:r>
                    </a:p>
                  </a:txBody>
                  <a:tcPr marT="45730" marB="45730" anchor="ctr" horzOverflow="overflow">
                    <a:lnL w="12700" cap="flat" cmpd="sng" algn="ctr">
                      <a:solidFill>
                        <a:srgbClr val="663700"/>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rgbClr val="B9976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2096">
                <a:tc>
                  <a:txBody>
                    <a:bodyPr/>
                    <a:lstStyle/>
                    <a:p>
                      <a:pPr marL="0" marR="0" lvl="0" indent="0" algn="l" defTabSz="914400" rtl="0" eaLnBrk="1" fontAlgn="base" latinLnBrk="0" hangingPunct="1">
                        <a:lnSpc>
                          <a:spcPct val="100000"/>
                        </a:lnSpc>
                        <a:spcBef>
                          <a:spcPts val="1200"/>
                        </a:spcBef>
                        <a:spcAft>
                          <a:spcPct val="0"/>
                        </a:spcAft>
                        <a:buClrTx/>
                        <a:buSzTx/>
                        <a:buFont typeface="Arial" panose="020B0604020202020204" pitchFamily="34" charset="0"/>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Contact Allowance</a:t>
                      </a:r>
                    </a:p>
                  </a:txBody>
                  <a:tcPr marT="45730" marB="45730" anchor="ctr" horzOverflow="overflow">
                    <a:lnL w="19050" cap="flat" cmpd="sng" algn="ctr">
                      <a:solidFill>
                        <a:schemeClr val="bg1"/>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DECE8"/>
                    </a:solidFill>
                  </a:tcPr>
                </a:tc>
                <a:tc>
                  <a:txBody>
                    <a:bodyPr/>
                    <a:lstStyle/>
                    <a:p>
                      <a:pPr marL="0" marR="0" lvl="0" indent="0" algn="ctr" defTabSz="914400" rtl="0" eaLnBrk="1" fontAlgn="base" latinLnBrk="0" hangingPunct="1">
                        <a:lnSpc>
                          <a:spcPct val="100000"/>
                        </a:lnSpc>
                        <a:spcBef>
                          <a:spcPts val="1200"/>
                        </a:spcBef>
                        <a:spcAft>
                          <a:spcPct val="0"/>
                        </a:spcAft>
                        <a:buClrTx/>
                        <a:buSzTx/>
                        <a:buFont typeface="Arial" panose="020B0604020202020204" pitchFamily="34" charset="0"/>
                        <a:buNone/>
                        <a:tabLst/>
                        <a:defRPr/>
                      </a:pPr>
                      <a:r>
                        <a:rPr kumimoji="0" lang="en-US" sz="2000" b="0" i="0" u="none" strike="noStrike" cap="none" normalizeH="0" baseline="0" dirty="0">
                          <a:ln>
                            <a:noFill/>
                          </a:ln>
                          <a:solidFill>
                            <a:schemeClr val="tx1"/>
                          </a:solidFill>
                          <a:effectLst/>
                          <a:latin typeface="Helvetica" pitchFamily="34" charset="0"/>
                          <a:ea typeface="MS PGothic" pitchFamily="34" charset="-128"/>
                        </a:rPr>
                        <a:t>$125</a:t>
                      </a:r>
                    </a:p>
                  </a:txBody>
                  <a:tcPr marT="45730" marB="45730" anchor="ctr" horzOverflow="overflow">
                    <a:lnL w="12700" cap="flat" cmpd="sng" algn="ctr">
                      <a:solidFill>
                        <a:srgbClr val="663700"/>
                      </a:solidFill>
                      <a:prstDash val="solid"/>
                      <a:round/>
                      <a:headEnd type="none" w="med" len="med"/>
                      <a:tailEnd type="none" w="med" len="med"/>
                    </a:lnL>
                    <a:lnR w="12700" cap="flat" cmpd="sng" algn="ctr">
                      <a:solidFill>
                        <a:srgbClr val="663700"/>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DECE8"/>
                    </a:solidFill>
                  </a:tcPr>
                </a:tc>
                <a:tc>
                  <a:txBody>
                    <a:bodyPr/>
                    <a:lstStyle/>
                    <a:p>
                      <a:pPr marL="0" marR="0" lvl="0" indent="0" algn="ctr" defTabSz="914400" rtl="0" eaLnBrk="1" fontAlgn="base" latinLnBrk="0" hangingPunct="1">
                        <a:lnSpc>
                          <a:spcPct val="100000"/>
                        </a:lnSpc>
                        <a:spcBef>
                          <a:spcPts val="1200"/>
                        </a:spcBef>
                        <a:spcAft>
                          <a:spcPct val="0"/>
                        </a:spcAft>
                        <a:buClrTx/>
                        <a:buSzTx/>
                        <a:buFont typeface="Arial" panose="020B0604020202020204" pitchFamily="34" charset="0"/>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$140 </a:t>
                      </a:r>
                    </a:p>
                  </a:txBody>
                  <a:tcPr marT="45730" marB="45730" anchor="ctr" horzOverflow="overflow">
                    <a:lnL w="12700" cap="flat" cmpd="sng" algn="ctr">
                      <a:solidFill>
                        <a:srgbClr val="663700"/>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B9976E"/>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DECE8"/>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5694CF0E-8D45-37F5-6AFD-9ECEEE41522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EC6C86BA-EB4F-48C7-9B4E-4E58EC503F94}" type="slidenum">
              <a:rPr lang="en-US" altLang="en-US" sz="1000">
                <a:solidFill>
                  <a:srgbClr val="FFFFFF"/>
                </a:solidFill>
              </a:rPr>
              <a:pPr eaLnBrk="0" fontAlgn="base" hangingPunct="0">
                <a:spcBef>
                  <a:spcPct val="0"/>
                </a:spcBef>
                <a:spcAft>
                  <a:spcPct val="0"/>
                </a:spcAft>
                <a:buNone/>
              </a:pPr>
              <a:t>2</a:t>
            </a:fld>
            <a:endParaRPr lang="en-US" altLang="en-US" sz="1000" dirty="0">
              <a:solidFill>
                <a:srgbClr val="FFFFFF"/>
              </a:solidFill>
            </a:endParaRPr>
          </a:p>
        </p:txBody>
      </p:sp>
      <p:sp>
        <p:nvSpPr>
          <p:cNvPr id="9219" name="Rectangle 2">
            <a:extLst>
              <a:ext uri="{FF2B5EF4-FFF2-40B4-BE49-F238E27FC236}">
                <a16:creationId xmlns:a16="http://schemas.microsoft.com/office/drawing/2014/main" id="{9367A042-87F1-F3A9-EAB9-9BF4BB44F9A3}"/>
              </a:ext>
            </a:extLst>
          </p:cNvPr>
          <p:cNvSpPr>
            <a:spLocks noGrp="1" noChangeArrowheads="1"/>
          </p:cNvSpPr>
          <p:nvPr>
            <p:ph type="title"/>
          </p:nvPr>
        </p:nvSpPr>
        <p:spPr>
          <a:xfrm>
            <a:off x="609600" y="1244919"/>
            <a:ext cx="8229600" cy="685800"/>
          </a:xfrm>
        </p:spPr>
        <p:txBody>
          <a:bodyPr/>
          <a:lstStyle/>
          <a:p>
            <a:pPr eaLnBrk="1" hangingPunct="1"/>
            <a:r>
              <a:rPr lang="en-US" altLang="en-US" dirty="0"/>
              <a:t>Benefit Highlights</a:t>
            </a:r>
          </a:p>
        </p:txBody>
      </p:sp>
      <p:graphicFrame>
        <p:nvGraphicFramePr>
          <p:cNvPr id="5" name="Table Placeholder 4">
            <a:extLst>
              <a:ext uri="{FF2B5EF4-FFF2-40B4-BE49-F238E27FC236}">
                <a16:creationId xmlns:a16="http://schemas.microsoft.com/office/drawing/2014/main" id="{EC4C2912-0310-A0CA-2E6F-173CEE73930F}"/>
              </a:ext>
            </a:extLst>
          </p:cNvPr>
          <p:cNvGraphicFramePr>
            <a:graphicFrameLocks noGrp="1"/>
          </p:cNvGraphicFramePr>
          <p:nvPr>
            <p:ph type="tbl" idx="1"/>
            <p:extLst>
              <p:ext uri="{D42A27DB-BD31-4B8C-83A1-F6EECF244321}">
                <p14:modId xmlns:p14="http://schemas.microsoft.com/office/powerpoint/2010/main" val="3592851639"/>
              </p:ext>
            </p:extLst>
          </p:nvPr>
        </p:nvGraphicFramePr>
        <p:xfrm>
          <a:off x="609600" y="2011658"/>
          <a:ext cx="10972800" cy="4313094"/>
        </p:xfrm>
        <a:graphic>
          <a:graphicData uri="http://schemas.openxmlformats.org/drawingml/2006/table">
            <a:tbl>
              <a:tblPr firstRow="1" bandRow="1">
                <a:tableStyleId>{5C22544A-7EE6-4342-B048-85BDC9FD1C3A}</a:tableStyleId>
              </a:tblPr>
              <a:tblGrid>
                <a:gridCol w="3077778">
                  <a:extLst>
                    <a:ext uri="{9D8B030D-6E8A-4147-A177-3AD203B41FA5}">
                      <a16:colId xmlns:a16="http://schemas.microsoft.com/office/drawing/2014/main" val="20000"/>
                    </a:ext>
                  </a:extLst>
                </a:gridCol>
                <a:gridCol w="7895022">
                  <a:extLst>
                    <a:ext uri="{9D8B030D-6E8A-4147-A177-3AD203B41FA5}">
                      <a16:colId xmlns:a16="http://schemas.microsoft.com/office/drawing/2014/main" val="20001"/>
                    </a:ext>
                  </a:extLst>
                </a:gridCol>
              </a:tblGrid>
              <a:tr h="39626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Core Benefits – Metro and employee share cost or it’s free to you</a:t>
                      </a:r>
                    </a:p>
                  </a:txBody>
                  <a:tcPr marT="45723" marB="45723">
                    <a:solidFill>
                      <a:srgbClr val="06357A"/>
                    </a:solidFill>
                  </a:tcPr>
                </a:tc>
                <a:tc hMerge="1">
                  <a:txBody>
                    <a:bodyPr/>
                    <a:lstStyle/>
                    <a:p>
                      <a:endParaRPr lang="en-US"/>
                    </a:p>
                  </a:txBody>
                  <a:tcPr/>
                </a:tc>
                <a:extLst>
                  <a:ext uri="{0D108BD9-81ED-4DB2-BD59-A6C34878D82A}">
                    <a16:rowId xmlns:a16="http://schemas.microsoft.com/office/drawing/2014/main" val="10000"/>
                  </a:ext>
                </a:extLst>
              </a:tr>
              <a:tr h="441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Medical</a:t>
                      </a:r>
                    </a:p>
                  </a:txBody>
                  <a:tcPr marT="45723" marB="45723" anchor="ctr">
                    <a:solidFill>
                      <a:srgbClr val="FDEC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Metro pays 75% you pay 25% of the premium</a:t>
                      </a:r>
                    </a:p>
                  </a:txBody>
                  <a:tcPr marT="45723" marB="45723" anchor="ctr">
                    <a:solidFill>
                      <a:srgbClr val="FDECE8"/>
                    </a:solidFill>
                  </a:tcPr>
                </a:tc>
                <a:extLst>
                  <a:ext uri="{0D108BD9-81ED-4DB2-BD59-A6C34878D82A}">
                    <a16:rowId xmlns:a16="http://schemas.microsoft.com/office/drawing/2014/main" val="10001"/>
                  </a:ext>
                </a:extLst>
              </a:tr>
              <a:tr h="609643">
                <a:tc>
                  <a:txBody>
                    <a:bodyPr/>
                    <a:lstStyle/>
                    <a:p>
                      <a:r>
                        <a:rPr lang="en-US" sz="2000" b="0" dirty="0"/>
                        <a:t>Dental </a:t>
                      </a:r>
                    </a:p>
                  </a:txBody>
                  <a:tcPr marT="45723" marB="45723" anchor="ctr">
                    <a:solidFill>
                      <a:srgbClr val="FBD7CD"/>
                    </a:solidFill>
                  </a:tcPr>
                </a:tc>
                <a:tc>
                  <a:txBody>
                    <a:bodyPr/>
                    <a:lstStyle/>
                    <a:p>
                      <a:r>
                        <a:rPr lang="en-US" sz="2000" b="0" dirty="0"/>
                        <a:t>Metro pays full cost of Employee Only coverage; you pay cost for Family coverage</a:t>
                      </a:r>
                    </a:p>
                  </a:txBody>
                  <a:tcPr marT="45723" marB="45723" anchor="ctr">
                    <a:solidFill>
                      <a:srgbClr val="FBD7CD"/>
                    </a:solidFill>
                  </a:tcPr>
                </a:tc>
                <a:extLst>
                  <a:ext uri="{0D108BD9-81ED-4DB2-BD59-A6C34878D82A}">
                    <a16:rowId xmlns:a16="http://schemas.microsoft.com/office/drawing/2014/main" val="10002"/>
                  </a:ext>
                </a:extLst>
              </a:tr>
              <a:tr h="609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Basic Life and AD&amp;D</a:t>
                      </a:r>
                    </a:p>
                  </a:txBody>
                  <a:tcPr marT="45723" marB="45723" anchor="ctr">
                    <a:solidFill>
                      <a:srgbClr val="FDEC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Metro provides coverage of $50,000 ($32,500 after age 65)</a:t>
                      </a:r>
                    </a:p>
                  </a:txBody>
                  <a:tcPr marT="45723" marB="45723" anchor="ctr">
                    <a:solidFill>
                      <a:srgbClr val="FDECE8"/>
                    </a:solidFill>
                  </a:tcPr>
                </a:tc>
                <a:extLst>
                  <a:ext uri="{0D108BD9-81ED-4DB2-BD59-A6C34878D82A}">
                    <a16:rowId xmlns:a16="http://schemas.microsoft.com/office/drawing/2014/main" val="10003"/>
                  </a:ext>
                </a:extLst>
              </a:tr>
              <a:tr h="457232">
                <a:tc>
                  <a:txBody>
                    <a:bodyPr/>
                    <a:lstStyle/>
                    <a:p>
                      <a:r>
                        <a:rPr lang="en-US" sz="2000" b="0" dirty="0"/>
                        <a:t>Retirement</a:t>
                      </a:r>
                    </a:p>
                  </a:txBody>
                  <a:tcPr marT="45723" marB="45723" anchor="ctr">
                    <a:solidFill>
                      <a:srgbClr val="FBD7C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Metro provides 100% of cost for you – you make no contribution</a:t>
                      </a:r>
                    </a:p>
                  </a:txBody>
                  <a:tcPr marT="45723" marB="45723" anchor="ctr">
                    <a:solidFill>
                      <a:srgbClr val="FBD7CD"/>
                    </a:solidFill>
                  </a:tcPr>
                </a:tc>
                <a:extLst>
                  <a:ext uri="{0D108BD9-81ED-4DB2-BD59-A6C34878D82A}">
                    <a16:rowId xmlns:a16="http://schemas.microsoft.com/office/drawing/2014/main" val="10004"/>
                  </a:ext>
                </a:extLst>
              </a:tr>
              <a:tr h="396268">
                <a:tc gridSpan="2">
                  <a:txBody>
                    <a:bodyPr/>
                    <a:lstStyle/>
                    <a:p>
                      <a:r>
                        <a:rPr lang="en-US" sz="2000" b="1" dirty="0">
                          <a:solidFill>
                            <a:schemeClr val="bg1"/>
                          </a:solidFill>
                        </a:rPr>
                        <a:t>Optional Benefits – You pay premiums at competitive group rates</a:t>
                      </a:r>
                    </a:p>
                  </a:txBody>
                  <a:tcPr marT="45723" marB="45723">
                    <a:solidFill>
                      <a:srgbClr val="06357A"/>
                    </a:solidFill>
                  </a:tcPr>
                </a:tc>
                <a:tc hMerge="1">
                  <a:txBody>
                    <a:bodyPr/>
                    <a:lstStyle/>
                    <a:p>
                      <a:endParaRPr lang="en-US"/>
                    </a:p>
                  </a:txBody>
                  <a:tcPr/>
                </a:tc>
                <a:extLst>
                  <a:ext uri="{0D108BD9-81ED-4DB2-BD59-A6C34878D82A}">
                    <a16:rowId xmlns:a16="http://schemas.microsoft.com/office/drawing/2014/main" val="10005"/>
                  </a:ext>
                </a:extLst>
              </a:tr>
              <a:tr h="370866">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t>Vision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t>Short-Term &amp; Long-Term Disability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t>Supplemental &amp; Dependent Life Insurance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t>Flexible Spending Accounts</a:t>
                      </a:r>
                    </a:p>
                  </a:txBody>
                  <a:tcPr marT="45723" marB="45723" anchor="ctr">
                    <a:solidFill>
                      <a:srgbClr val="FDECE8"/>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A4BA17B-0479-D3F4-F046-4FFDFB7E2688}"/>
              </a:ext>
            </a:extLst>
          </p:cNvPr>
          <p:cNvSpPr>
            <a:spLocks noGrp="1" noChangeArrowheads="1"/>
          </p:cNvSpPr>
          <p:nvPr>
            <p:ph type="title"/>
          </p:nvPr>
        </p:nvSpPr>
        <p:spPr/>
        <p:txBody>
          <a:bodyPr/>
          <a:lstStyle/>
          <a:p>
            <a:r>
              <a:rPr lang="en-US" altLang="en-US" dirty="0"/>
              <a:t>2026 Vision Insurance Premiums</a:t>
            </a:r>
          </a:p>
        </p:txBody>
      </p:sp>
      <p:graphicFrame>
        <p:nvGraphicFramePr>
          <p:cNvPr id="5" name="Table Placeholder 4">
            <a:extLst>
              <a:ext uri="{FF2B5EF4-FFF2-40B4-BE49-F238E27FC236}">
                <a16:creationId xmlns:a16="http://schemas.microsoft.com/office/drawing/2014/main" id="{791FE221-E855-BFF3-936B-B3A94E98C860}"/>
              </a:ext>
            </a:extLst>
          </p:cNvPr>
          <p:cNvGraphicFramePr>
            <a:graphicFrameLocks noGrp="1"/>
          </p:cNvGraphicFramePr>
          <p:nvPr>
            <p:ph type="tbl" idx="1"/>
            <p:extLst>
              <p:ext uri="{D42A27DB-BD31-4B8C-83A1-F6EECF244321}">
                <p14:modId xmlns:p14="http://schemas.microsoft.com/office/powerpoint/2010/main" val="4152439020"/>
              </p:ext>
            </p:extLst>
          </p:nvPr>
        </p:nvGraphicFramePr>
        <p:xfrm>
          <a:off x="609600" y="2209801"/>
          <a:ext cx="10972799" cy="3758672"/>
        </p:xfrm>
        <a:graphic>
          <a:graphicData uri="http://schemas.openxmlformats.org/drawingml/2006/table">
            <a:tbl>
              <a:tblPr firstRow="1" bandRow="1">
                <a:tableStyleId>{5C22544A-7EE6-4342-B048-85BDC9FD1C3A}</a:tableStyleId>
              </a:tblPr>
              <a:tblGrid>
                <a:gridCol w="1567542">
                  <a:extLst>
                    <a:ext uri="{9D8B030D-6E8A-4147-A177-3AD203B41FA5}">
                      <a16:colId xmlns:a16="http://schemas.microsoft.com/office/drawing/2014/main" val="20000"/>
                    </a:ext>
                  </a:extLst>
                </a:gridCol>
                <a:gridCol w="2219532">
                  <a:extLst>
                    <a:ext uri="{9D8B030D-6E8A-4147-A177-3AD203B41FA5}">
                      <a16:colId xmlns:a16="http://schemas.microsoft.com/office/drawing/2014/main" val="20001"/>
                    </a:ext>
                  </a:extLst>
                </a:gridCol>
                <a:gridCol w="1553671">
                  <a:extLst>
                    <a:ext uri="{9D8B030D-6E8A-4147-A177-3AD203B41FA5}">
                      <a16:colId xmlns:a16="http://schemas.microsoft.com/office/drawing/2014/main" val="20002"/>
                    </a:ext>
                  </a:extLst>
                </a:gridCol>
                <a:gridCol w="1456567">
                  <a:extLst>
                    <a:ext uri="{9D8B030D-6E8A-4147-A177-3AD203B41FA5}">
                      <a16:colId xmlns:a16="http://schemas.microsoft.com/office/drawing/2014/main" val="20003"/>
                    </a:ext>
                  </a:extLst>
                </a:gridCol>
                <a:gridCol w="1359462">
                  <a:extLst>
                    <a:ext uri="{9D8B030D-6E8A-4147-A177-3AD203B41FA5}">
                      <a16:colId xmlns:a16="http://schemas.microsoft.com/office/drawing/2014/main" val="20004"/>
                    </a:ext>
                  </a:extLst>
                </a:gridCol>
                <a:gridCol w="1359462">
                  <a:extLst>
                    <a:ext uri="{9D8B030D-6E8A-4147-A177-3AD203B41FA5}">
                      <a16:colId xmlns:a16="http://schemas.microsoft.com/office/drawing/2014/main" val="20005"/>
                    </a:ext>
                  </a:extLst>
                </a:gridCol>
                <a:gridCol w="1456563">
                  <a:extLst>
                    <a:ext uri="{9D8B030D-6E8A-4147-A177-3AD203B41FA5}">
                      <a16:colId xmlns:a16="http://schemas.microsoft.com/office/drawing/2014/main" val="20006"/>
                    </a:ext>
                  </a:extLst>
                </a:gridCol>
              </a:tblGrid>
              <a:tr h="182525">
                <a:tc gridSpan="7">
                  <a:txBody>
                    <a:bodyPr/>
                    <a:lstStyle/>
                    <a:p>
                      <a:endParaRPr lang="en-US" sz="800" b="0" dirty="0"/>
                    </a:p>
                  </a:txBody>
                  <a:tcPr marT="45710" marB="45710">
                    <a:lnR w="28575" cap="flat" cmpd="sng" algn="ctr">
                      <a:no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759">
                <a:tc rowSpan="2" gridSpan="2">
                  <a:txBody>
                    <a:bodyPr/>
                    <a:lstStyle/>
                    <a:p>
                      <a:endParaRPr lang="en-US" sz="2000" dirty="0"/>
                    </a:p>
                  </a:txBody>
                  <a:tcPr marT="45710" marB="45710" anchor="ctr">
                    <a:lnR w="28575" cap="flat" cmpd="sng" algn="ctr">
                      <a:solidFill>
                        <a:schemeClr val="tx1"/>
                      </a:solidFill>
                      <a:prstDash val="solid"/>
                      <a:round/>
                      <a:headEnd type="none" w="med" len="med"/>
                      <a:tailEnd type="none" w="med" len="med"/>
                    </a:lnR>
                    <a:lnB w="28575" cap="flat" cmpd="sng" algn="ctr">
                      <a:solidFill>
                        <a:srgbClr val="06357A"/>
                      </a:solidFill>
                      <a:prstDash val="solid"/>
                      <a:round/>
                      <a:headEnd type="none" w="med" len="med"/>
                      <a:tailEnd type="none" w="med" len="med"/>
                    </a:lnB>
                  </a:tcPr>
                </a:tc>
                <a:tc rowSpan="2" hMerge="1">
                  <a:txBody>
                    <a:bodyPr/>
                    <a:lstStyle/>
                    <a:p>
                      <a:endParaRPr lang="en-US" dirty="0"/>
                    </a:p>
                  </a:txBody>
                  <a:tcPr>
                    <a:lnB w="12700" cap="flat" cmpd="sng" algn="ctr">
                      <a:solidFill>
                        <a:schemeClr val="tx1"/>
                      </a:solidFill>
                      <a:prstDash val="solid"/>
                      <a:round/>
                      <a:headEnd type="none" w="med" len="med"/>
                      <a:tailEnd type="none" w="med" len="med"/>
                    </a:lnB>
                  </a:tcPr>
                </a:tc>
                <a:tc gridSpan="3">
                  <a:txBody>
                    <a:bodyPr/>
                    <a:lstStyle/>
                    <a:p>
                      <a:pPr algn="ctr"/>
                      <a:r>
                        <a:rPr lang="en-US" sz="2000" b="1" dirty="0">
                          <a:solidFill>
                            <a:schemeClr val="bg1"/>
                          </a:solidFill>
                        </a:rPr>
                        <a:t>General</a:t>
                      </a:r>
                      <a:r>
                        <a:rPr lang="en-US" sz="2000" b="1" baseline="0" dirty="0">
                          <a:solidFill>
                            <a:schemeClr val="bg1"/>
                          </a:solidFill>
                        </a:rPr>
                        <a:t> Government</a:t>
                      </a:r>
                      <a:endParaRPr lang="en-US" sz="2000" b="1" dirty="0">
                        <a:solidFill>
                          <a:schemeClr val="bg1"/>
                        </a:solidFill>
                      </a:endParaRPr>
                    </a:p>
                  </a:txBody>
                  <a:tcPr marT="45710" marB="45710"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6357A"/>
                    </a:solidFill>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gridSpan="2">
                  <a:txBody>
                    <a:bodyPr/>
                    <a:lstStyle/>
                    <a:p>
                      <a:pPr algn="ctr"/>
                      <a:r>
                        <a:rPr lang="en-US" sz="2000" b="1" dirty="0">
                          <a:solidFill>
                            <a:schemeClr val="bg1"/>
                          </a:solidFill>
                        </a:rPr>
                        <a:t>MNPS</a:t>
                      </a:r>
                    </a:p>
                  </a:txBody>
                  <a:tcPr marT="45710" marB="4571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6357A"/>
                    </a:solidFill>
                  </a:tcPr>
                </a:tc>
                <a:tc hMerge="1">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22939">
                <a:tc gridSpan="2"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12-month</a:t>
                      </a:r>
                    </a:p>
                    <a:p>
                      <a:pPr algn="ctr"/>
                      <a:r>
                        <a:rPr lang="en-US" sz="2000" dirty="0"/>
                        <a:t>Bi-Weekly</a:t>
                      </a:r>
                    </a:p>
                  </a:txBody>
                  <a:tcPr marT="45710" marB="4571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12-month Semi-Monthly</a:t>
                      </a:r>
                    </a:p>
                  </a:txBody>
                  <a:tcPr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9-month</a:t>
                      </a:r>
                    </a:p>
                    <a:p>
                      <a:pPr algn="ctr"/>
                      <a:r>
                        <a:rPr lang="en-US" sz="2000" dirty="0"/>
                        <a:t>Semi-Monthly</a:t>
                      </a:r>
                    </a:p>
                  </a:txBody>
                  <a:tcPr marT="45710" marB="45710"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12-month</a:t>
                      </a:r>
                    </a:p>
                    <a:p>
                      <a:pPr algn="ctr"/>
                      <a:r>
                        <a:rPr lang="en-US" sz="2000" dirty="0"/>
                        <a:t>Bi-Weekly</a:t>
                      </a:r>
                    </a:p>
                  </a:txBody>
                  <a:tcPr marT="45710" marB="45710"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10-month</a:t>
                      </a:r>
                    </a:p>
                    <a:p>
                      <a:pPr algn="ctr"/>
                      <a:r>
                        <a:rPr lang="en-US" sz="2000" dirty="0"/>
                        <a:t>Bi-Weekly</a:t>
                      </a:r>
                    </a:p>
                  </a:txBody>
                  <a:tcPr marT="45710" marB="4571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3441">
                <a:tc rowSpan="2">
                  <a:txBody>
                    <a:bodyPr/>
                    <a:lstStyle/>
                    <a:p>
                      <a:r>
                        <a:rPr lang="en-US" sz="2000" b="1" dirty="0">
                          <a:solidFill>
                            <a:schemeClr val="bg1"/>
                          </a:solidFill>
                        </a:rPr>
                        <a:t>Basic</a:t>
                      </a:r>
                    </a:p>
                    <a:p>
                      <a:r>
                        <a:rPr lang="en-US" sz="2000" b="1" baseline="0" dirty="0">
                          <a:solidFill>
                            <a:schemeClr val="bg1"/>
                          </a:solidFill>
                        </a:rPr>
                        <a:t>Plan</a:t>
                      </a:r>
                      <a:endParaRPr lang="en-US" sz="2000" b="1" dirty="0">
                        <a:solidFill>
                          <a:schemeClr val="bg1"/>
                        </a:solidFill>
                      </a:endParaRPr>
                    </a:p>
                  </a:txBody>
                  <a:tcPr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6357A"/>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6357A"/>
                    </a:solidFill>
                  </a:tcPr>
                </a:tc>
                <a:tc>
                  <a:txBody>
                    <a:bodyPr/>
                    <a:lstStyle/>
                    <a:p>
                      <a:r>
                        <a:rPr lang="en-US" sz="2000" dirty="0"/>
                        <a:t>Employee Only</a:t>
                      </a:r>
                    </a:p>
                  </a:txBody>
                  <a:tcPr marT="45710" marB="45710"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28575" cap="flat" cmpd="sng" algn="ctr">
                      <a:solidFill>
                        <a:srgbClr val="06357A"/>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$1.28</a:t>
                      </a:r>
                    </a:p>
                  </a:txBody>
                  <a:tcPr marT="45710" marB="45710" anchor="ctr">
                    <a:lnL w="28575" cap="flat" cmpd="sng" algn="ctr">
                      <a:solidFill>
                        <a:srgbClr val="06357A"/>
                      </a:solidFill>
                      <a:prstDash val="solid"/>
                      <a:round/>
                      <a:headEnd type="none" w="med" len="med"/>
                      <a:tailEnd type="none" w="med" len="med"/>
                    </a:lnL>
                    <a:lnR w="12700"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$1.39</a:t>
                      </a:r>
                    </a:p>
                  </a:txBody>
                  <a:tcPr marT="45710" marB="45710" anchor="ctr">
                    <a:lnL w="12700" cap="flat" cmpd="sng" algn="ctr">
                      <a:solidFill>
                        <a:srgbClr val="06357A"/>
                      </a:solidFill>
                      <a:prstDash val="solid"/>
                      <a:round/>
                      <a:headEnd type="none" w="med" len="med"/>
                      <a:tailEnd type="none" w="med" len="med"/>
                    </a:lnL>
                    <a:lnR w="12700"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$1.85</a:t>
                      </a:r>
                    </a:p>
                  </a:txBody>
                  <a:tcPr marT="45710" marB="45710" anchor="ctr">
                    <a:lnL w="12700" cap="flat" cmpd="sng" algn="ctr">
                      <a:solidFill>
                        <a:srgbClr val="06357A"/>
                      </a:solidFill>
                      <a:prstDash val="solid"/>
                      <a:round/>
                      <a:headEnd type="none" w="med" len="med"/>
                      <a:tailEnd type="none" w="med" len="med"/>
                    </a:lnL>
                    <a:lnR w="28575"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$1.28</a:t>
                      </a:r>
                    </a:p>
                  </a:txBody>
                  <a:tcPr marT="45710" marB="45710" anchor="ctr">
                    <a:lnL w="28575" cap="flat" cmpd="sng" algn="ctr">
                      <a:solidFill>
                        <a:srgbClr val="06357A"/>
                      </a:solidFill>
                      <a:prstDash val="solid"/>
                      <a:round/>
                      <a:headEnd type="none" w="med" len="med"/>
                      <a:tailEnd type="none" w="med" len="med"/>
                    </a:lnL>
                    <a:lnR w="12700"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$1.67</a:t>
                      </a:r>
                    </a:p>
                  </a:txBody>
                  <a:tcPr marT="45710" marB="45710" anchor="ctr">
                    <a:lnL w="12700" cap="flat" cmpd="sng" algn="ctr">
                      <a:solidFill>
                        <a:srgbClr val="06357A"/>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7251">
                <a:tc vMerge="1">
                  <a:txBody>
                    <a:bodyPr/>
                    <a:lstStyle/>
                    <a:p>
                      <a:endParaRPr lang="en-US" dirty="0"/>
                    </a:p>
                  </a:txBody>
                  <a:tcPr/>
                </a:tc>
                <a:tc>
                  <a:txBody>
                    <a:bodyPr/>
                    <a:lstStyle/>
                    <a:p>
                      <a:r>
                        <a:rPr lang="en-US" sz="2000" dirty="0"/>
                        <a:t>Family</a:t>
                      </a:r>
                    </a:p>
                  </a:txBody>
                  <a:tcPr marT="45710" marB="45710"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$3.93</a:t>
                      </a:r>
                    </a:p>
                  </a:txBody>
                  <a:tcPr marT="45710" marB="45710"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$4.26</a:t>
                      </a:r>
                    </a:p>
                  </a:txBody>
                  <a:tcPr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$5.68</a:t>
                      </a:r>
                    </a:p>
                  </a:txBody>
                  <a:tcPr marT="45710" marB="45710"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$3.93</a:t>
                      </a:r>
                    </a:p>
                  </a:txBody>
                  <a:tcPr marT="45710" marB="45710"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$5.11</a:t>
                      </a:r>
                    </a:p>
                  </a:txBody>
                  <a:tcPr marT="45710" marB="4571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19317">
                <a:tc rowSpan="2">
                  <a:txBody>
                    <a:bodyPr/>
                    <a:lstStyle/>
                    <a:p>
                      <a:r>
                        <a:rPr lang="en-US" sz="2000" b="1" dirty="0">
                          <a:solidFill>
                            <a:schemeClr val="bg1"/>
                          </a:solidFill>
                        </a:rPr>
                        <a:t>Enhanced</a:t>
                      </a:r>
                      <a:r>
                        <a:rPr lang="en-US" sz="2000" b="1" baseline="0" dirty="0">
                          <a:solidFill>
                            <a:schemeClr val="bg1"/>
                          </a:solidFill>
                        </a:rPr>
                        <a:t> </a:t>
                      </a:r>
                      <a:r>
                        <a:rPr lang="en-US" sz="2000" b="1" dirty="0">
                          <a:solidFill>
                            <a:schemeClr val="bg1"/>
                          </a:solidFill>
                        </a:rPr>
                        <a:t>Plan</a:t>
                      </a:r>
                    </a:p>
                  </a:txBody>
                  <a:tcPr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6357A"/>
                    </a:solidFill>
                  </a:tcPr>
                </a:tc>
                <a:tc>
                  <a:txBody>
                    <a:bodyPr/>
                    <a:lstStyle/>
                    <a:p>
                      <a:r>
                        <a:rPr lang="en-US" sz="2000" dirty="0"/>
                        <a:t>Employee Only</a:t>
                      </a:r>
                    </a:p>
                  </a:txBody>
                  <a:tcPr marT="45710" marB="45710"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$2.03</a:t>
                      </a:r>
                    </a:p>
                  </a:txBody>
                  <a:tcPr marT="45710" marB="45710" anchor="ctr">
                    <a:lnL w="28575" cap="flat" cmpd="sng" algn="ctr">
                      <a:solidFill>
                        <a:srgbClr val="06357A"/>
                      </a:solidFill>
                      <a:prstDash val="solid"/>
                      <a:round/>
                      <a:headEnd type="none" w="med" len="med"/>
                      <a:tailEnd type="none" w="med" len="med"/>
                    </a:lnL>
                    <a:lnR w="12700"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$2.20</a:t>
                      </a:r>
                    </a:p>
                  </a:txBody>
                  <a:tcPr marT="45710" marB="45710" anchor="ctr">
                    <a:lnL w="12700" cap="flat" cmpd="sng" algn="ctr">
                      <a:solidFill>
                        <a:srgbClr val="06357A"/>
                      </a:solidFill>
                      <a:prstDash val="solid"/>
                      <a:round/>
                      <a:headEnd type="none" w="med" len="med"/>
                      <a:tailEnd type="none" w="med" len="med"/>
                    </a:lnL>
                    <a:lnR w="12700"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$2.93</a:t>
                      </a:r>
                    </a:p>
                  </a:txBody>
                  <a:tcPr marT="45710" marB="45710" anchor="ctr">
                    <a:lnL w="12700" cap="flat" cmpd="sng" algn="ctr">
                      <a:solidFill>
                        <a:srgbClr val="06357A"/>
                      </a:solidFill>
                      <a:prstDash val="solid"/>
                      <a:round/>
                      <a:headEnd type="none" w="med" len="med"/>
                      <a:tailEnd type="none" w="med" len="med"/>
                    </a:lnL>
                    <a:lnR w="28575"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$2.03</a:t>
                      </a:r>
                    </a:p>
                  </a:txBody>
                  <a:tcPr marT="45710" marB="45710" anchor="ctr">
                    <a:lnL w="28575" cap="flat" cmpd="sng" algn="ctr">
                      <a:solidFill>
                        <a:srgbClr val="06357A"/>
                      </a:solidFill>
                      <a:prstDash val="solid"/>
                      <a:round/>
                      <a:headEnd type="none" w="med" len="med"/>
                      <a:tailEnd type="none" w="med" len="med"/>
                    </a:lnL>
                    <a:lnR w="12700" cap="flat" cmpd="sng" algn="ctr">
                      <a:solidFill>
                        <a:srgbClr val="06357A"/>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$2.64</a:t>
                      </a:r>
                    </a:p>
                  </a:txBody>
                  <a:tcPr marT="45710" marB="45710" anchor="ctr">
                    <a:lnL w="12700" cap="flat" cmpd="sng" algn="ctr">
                      <a:solidFill>
                        <a:srgbClr val="06357A"/>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33283">
                <a:tc vMerge="1">
                  <a:txBody>
                    <a:bodyPr/>
                    <a:lstStyle/>
                    <a:p>
                      <a:endParaRPr lang="en-US" dirty="0"/>
                    </a:p>
                  </a:txBody>
                  <a:tcPr/>
                </a:tc>
                <a:tc>
                  <a:txBody>
                    <a:bodyPr/>
                    <a:lstStyle/>
                    <a:p>
                      <a:r>
                        <a:rPr lang="en-US" sz="2000" dirty="0"/>
                        <a:t>Family</a:t>
                      </a:r>
                    </a:p>
                  </a:txBody>
                  <a:tcPr marT="45710" marB="45710"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$6.48</a:t>
                      </a:r>
                    </a:p>
                  </a:txBody>
                  <a:tcPr marT="45710" marB="45710"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$7.02</a:t>
                      </a:r>
                    </a:p>
                  </a:txBody>
                  <a:tcPr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$9.36</a:t>
                      </a:r>
                    </a:p>
                  </a:txBody>
                  <a:tcPr marT="45710" marB="45710" anchor="ctr">
                    <a:lnL w="12700" cap="flat" cmpd="sng" algn="ctr">
                      <a:solidFill>
                        <a:schemeClr val="tx1"/>
                      </a:solidFill>
                      <a:prstDash val="solid"/>
                      <a:round/>
                      <a:headEnd type="none" w="med" len="med"/>
                      <a:tailEnd type="none" w="med" len="med"/>
                    </a:lnL>
                    <a:lnR w="28575" cap="flat" cmpd="sng" algn="ctr">
                      <a:solidFill>
                        <a:srgbClr val="06357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$6.48</a:t>
                      </a:r>
                    </a:p>
                  </a:txBody>
                  <a:tcPr marT="45710" marB="45710" anchor="ctr">
                    <a:lnL w="28575" cap="flat" cmpd="sng" algn="ctr">
                      <a:solidFill>
                        <a:srgbClr val="06357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$8.42</a:t>
                      </a:r>
                    </a:p>
                  </a:txBody>
                  <a:tcPr marT="45710" marB="4571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6631" name="Slide Number Placeholder 3">
            <a:extLst>
              <a:ext uri="{FF2B5EF4-FFF2-40B4-BE49-F238E27FC236}">
                <a16:creationId xmlns:a16="http://schemas.microsoft.com/office/drawing/2014/main" id="{609467C5-26C2-EEDC-B67D-8D58DDE7E01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4143B733-DFEA-4E06-92A1-878D5016860D}" type="slidenum">
              <a:rPr lang="en-US" altLang="en-US" sz="1000">
                <a:solidFill>
                  <a:srgbClr val="FFFFFF"/>
                </a:solidFill>
              </a:rPr>
              <a:pPr eaLnBrk="0" fontAlgn="base" hangingPunct="0">
                <a:spcBef>
                  <a:spcPct val="0"/>
                </a:spcBef>
                <a:spcAft>
                  <a:spcPct val="0"/>
                </a:spcAft>
                <a:buNone/>
              </a:pPr>
              <a:t>20</a:t>
            </a:fld>
            <a:endParaRPr lang="en-US" altLang="en-US" sz="1000" dirty="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a:extLst>
              <a:ext uri="{FF2B5EF4-FFF2-40B4-BE49-F238E27FC236}">
                <a16:creationId xmlns:a16="http://schemas.microsoft.com/office/drawing/2014/main" id="{0597AA23-8C49-F8A2-AE28-EE85EA4F424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752819C8-2A2D-439F-8929-70A527BF87A4}" type="slidenum">
              <a:rPr lang="en-US" altLang="en-US" sz="1000">
                <a:solidFill>
                  <a:srgbClr val="FFFFFF"/>
                </a:solidFill>
              </a:rPr>
              <a:pPr eaLnBrk="0" fontAlgn="base" hangingPunct="0">
                <a:spcBef>
                  <a:spcPct val="0"/>
                </a:spcBef>
                <a:spcAft>
                  <a:spcPct val="0"/>
                </a:spcAft>
                <a:buNone/>
              </a:pPr>
              <a:t>21</a:t>
            </a:fld>
            <a:endParaRPr lang="en-US" altLang="en-US" sz="1000" dirty="0">
              <a:solidFill>
                <a:srgbClr val="FFFFFF"/>
              </a:solidFill>
            </a:endParaRPr>
          </a:p>
        </p:txBody>
      </p:sp>
      <p:sp>
        <p:nvSpPr>
          <p:cNvPr id="68611" name="Rectangle 2">
            <a:extLst>
              <a:ext uri="{FF2B5EF4-FFF2-40B4-BE49-F238E27FC236}">
                <a16:creationId xmlns:a16="http://schemas.microsoft.com/office/drawing/2014/main" id="{9B789990-F60E-58AA-ACE4-CDB1834496D4}"/>
              </a:ext>
            </a:extLst>
          </p:cNvPr>
          <p:cNvSpPr>
            <a:spLocks noGrp="1" noChangeArrowheads="1"/>
          </p:cNvSpPr>
          <p:nvPr>
            <p:ph type="title"/>
          </p:nvPr>
        </p:nvSpPr>
        <p:spPr/>
        <p:txBody>
          <a:bodyPr/>
          <a:lstStyle/>
          <a:p>
            <a:pPr eaLnBrk="1" hangingPunct="1"/>
            <a:r>
              <a:rPr lang="en-US" altLang="en-US" dirty="0"/>
              <a:t>Coverage without Proof of Good Health</a:t>
            </a:r>
          </a:p>
        </p:txBody>
      </p:sp>
      <p:sp>
        <p:nvSpPr>
          <p:cNvPr id="68612" name="Rectangle 3">
            <a:extLst>
              <a:ext uri="{FF2B5EF4-FFF2-40B4-BE49-F238E27FC236}">
                <a16:creationId xmlns:a16="http://schemas.microsoft.com/office/drawing/2014/main" id="{2364706C-83E2-090F-F6AE-81751F5C0AFB}"/>
              </a:ext>
            </a:extLst>
          </p:cNvPr>
          <p:cNvSpPr>
            <a:spLocks noGrp="1" noChangeArrowheads="1"/>
          </p:cNvSpPr>
          <p:nvPr>
            <p:ph type="body" idx="1"/>
          </p:nvPr>
        </p:nvSpPr>
        <p:spPr>
          <a:xfrm>
            <a:off x="609600" y="2165350"/>
            <a:ext cx="10972800" cy="4235450"/>
          </a:xfrm>
        </p:spPr>
        <p:txBody>
          <a:bodyPr/>
          <a:lstStyle/>
          <a:p>
            <a:pPr eaLnBrk="1" hangingPunct="1"/>
            <a:r>
              <a:rPr lang="en-US" altLang="en-US" dirty="0">
                <a:solidFill>
                  <a:schemeClr val="tx2"/>
                </a:solidFill>
              </a:rPr>
              <a:t>As a new employee enrolling now, you may enroll in Supplemental Life Insurance, Dependent Life Insurance and Long-Term Disability without providing proof of good health. </a:t>
            </a:r>
          </a:p>
          <a:p>
            <a:pPr lvl="1" eaLnBrk="1" hangingPunct="1">
              <a:spcBef>
                <a:spcPts val="1200"/>
              </a:spcBef>
            </a:pPr>
            <a:r>
              <a:rPr lang="en-US" altLang="en-US" dirty="0">
                <a:solidFill>
                  <a:schemeClr val="tx2"/>
                </a:solidFill>
              </a:rPr>
              <a:t>If you have a known health condition that could possibly preclude you from being approved for coverage, you should strongly consider enrolling now.  </a:t>
            </a:r>
          </a:p>
          <a:p>
            <a:pPr lvl="1" eaLnBrk="1" hangingPunct="1">
              <a:spcBef>
                <a:spcPts val="1200"/>
              </a:spcBef>
            </a:pPr>
            <a:r>
              <a:rPr lang="en-US" altLang="en-US" dirty="0">
                <a:solidFill>
                  <a:schemeClr val="tx2"/>
                </a:solidFill>
              </a:rPr>
              <a:t>If you decide to wait and enroll in the future, you will be required to provide proof of good health.  </a:t>
            </a:r>
          </a:p>
          <a:p>
            <a:pPr lvl="1" eaLnBrk="1" hangingPunct="1">
              <a:spcBef>
                <a:spcPts val="1200"/>
              </a:spcBef>
            </a:pPr>
            <a:r>
              <a:rPr lang="en-US" altLang="en-US" dirty="0">
                <a:solidFill>
                  <a:schemeClr val="tx2"/>
                </a:solidFill>
              </a:rPr>
              <a:t>If you enroll now and drop coverage later, you must show proof of good health to re-enroll.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a:extLst>
              <a:ext uri="{FF2B5EF4-FFF2-40B4-BE49-F238E27FC236}">
                <a16:creationId xmlns:a16="http://schemas.microsoft.com/office/drawing/2014/main" id="{85304866-E01B-7357-124C-E32F21D9B99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E7BBACB4-843C-49CA-AD1D-30BEB623F09C}" type="slidenum">
              <a:rPr lang="en-US" altLang="en-US" sz="1000">
                <a:solidFill>
                  <a:srgbClr val="FFFFFF"/>
                </a:solidFill>
              </a:rPr>
              <a:pPr eaLnBrk="0" fontAlgn="base" hangingPunct="0">
                <a:spcBef>
                  <a:spcPct val="0"/>
                </a:spcBef>
                <a:spcAft>
                  <a:spcPct val="0"/>
                </a:spcAft>
                <a:buNone/>
              </a:pPr>
              <a:t>22</a:t>
            </a:fld>
            <a:endParaRPr lang="en-US" altLang="en-US" sz="1000" dirty="0">
              <a:solidFill>
                <a:srgbClr val="FFFFFF"/>
              </a:solidFill>
            </a:endParaRPr>
          </a:p>
        </p:txBody>
      </p:sp>
      <p:sp>
        <p:nvSpPr>
          <p:cNvPr id="70659" name="Rectangle 2">
            <a:extLst>
              <a:ext uri="{FF2B5EF4-FFF2-40B4-BE49-F238E27FC236}">
                <a16:creationId xmlns:a16="http://schemas.microsoft.com/office/drawing/2014/main" id="{ABECCF9E-5F40-B726-7A0C-3A22FAEB5E2A}"/>
              </a:ext>
            </a:extLst>
          </p:cNvPr>
          <p:cNvSpPr>
            <a:spLocks noGrp="1" noChangeArrowheads="1"/>
          </p:cNvSpPr>
          <p:nvPr>
            <p:ph type="title"/>
          </p:nvPr>
        </p:nvSpPr>
        <p:spPr>
          <a:xfrm>
            <a:off x="609600" y="1128712"/>
            <a:ext cx="10972800" cy="838200"/>
          </a:xfrm>
        </p:spPr>
        <p:txBody>
          <a:bodyPr/>
          <a:lstStyle/>
          <a:p>
            <a:pPr eaLnBrk="1" hangingPunct="1"/>
            <a:r>
              <a:rPr lang="en-US" altLang="en-US" dirty="0"/>
              <a:t>Supplemental Life &amp; Dependent Life Insurance</a:t>
            </a:r>
          </a:p>
        </p:txBody>
      </p:sp>
      <p:sp>
        <p:nvSpPr>
          <p:cNvPr id="70660" name="Rectangle 3">
            <a:extLst>
              <a:ext uri="{FF2B5EF4-FFF2-40B4-BE49-F238E27FC236}">
                <a16:creationId xmlns:a16="http://schemas.microsoft.com/office/drawing/2014/main" id="{9B3E984D-4BFE-54A1-3406-7A7184A8C2DB}"/>
              </a:ext>
            </a:extLst>
          </p:cNvPr>
          <p:cNvSpPr>
            <a:spLocks noGrp="1" noChangeArrowheads="1"/>
          </p:cNvSpPr>
          <p:nvPr>
            <p:ph type="body" idx="1"/>
          </p:nvPr>
        </p:nvSpPr>
        <p:spPr>
          <a:xfrm>
            <a:off x="609600" y="1966912"/>
            <a:ext cx="10972800" cy="4891088"/>
          </a:xfrm>
        </p:spPr>
        <p:txBody>
          <a:bodyPr/>
          <a:lstStyle/>
          <a:p>
            <a:pPr eaLnBrk="1" hangingPunct="1"/>
            <a:r>
              <a:rPr lang="en-US" altLang="en-US" sz="2100" dirty="0">
                <a:solidFill>
                  <a:schemeClr val="tx2"/>
                </a:solidFill>
              </a:rPr>
              <a:t>You may choose to purchase extra life insurance coverage beyond the $50,000 Metro provides you (or $32,500 if 65 or older). </a:t>
            </a:r>
          </a:p>
          <a:p>
            <a:pPr eaLnBrk="1" hangingPunct="1"/>
            <a:r>
              <a:rPr lang="en-US" altLang="en-US" sz="2100" dirty="0">
                <a:solidFill>
                  <a:schemeClr val="tx2"/>
                </a:solidFill>
              </a:rPr>
              <a:t>When considering the option, you should consider your:</a:t>
            </a:r>
          </a:p>
          <a:p>
            <a:pPr lvl="1" eaLnBrk="1" hangingPunct="1"/>
            <a:r>
              <a:rPr lang="en-US" altLang="en-US" sz="2100" dirty="0">
                <a:solidFill>
                  <a:schemeClr val="tx2"/>
                </a:solidFill>
              </a:rPr>
              <a:t>Marital status</a:t>
            </a:r>
          </a:p>
          <a:p>
            <a:pPr lvl="1" eaLnBrk="1" hangingPunct="1"/>
            <a:r>
              <a:rPr lang="en-US" altLang="en-US" sz="2100" dirty="0">
                <a:solidFill>
                  <a:schemeClr val="tx2"/>
                </a:solidFill>
              </a:rPr>
              <a:t>Dependents’ ages</a:t>
            </a:r>
          </a:p>
          <a:p>
            <a:pPr lvl="1" eaLnBrk="1" hangingPunct="1"/>
            <a:r>
              <a:rPr lang="en-US" altLang="en-US" sz="2100" dirty="0">
                <a:solidFill>
                  <a:schemeClr val="tx2"/>
                </a:solidFill>
              </a:rPr>
              <a:t>Other income sources</a:t>
            </a:r>
          </a:p>
          <a:p>
            <a:pPr lvl="1" eaLnBrk="1" hangingPunct="1"/>
            <a:r>
              <a:rPr lang="en-US" altLang="en-US" sz="2100" dirty="0">
                <a:solidFill>
                  <a:schemeClr val="tx2"/>
                </a:solidFill>
              </a:rPr>
              <a:t>Debts</a:t>
            </a:r>
          </a:p>
          <a:p>
            <a:pPr lvl="1" eaLnBrk="1" hangingPunct="1"/>
            <a:r>
              <a:rPr lang="en-US" altLang="en-US" sz="2100" dirty="0">
                <a:solidFill>
                  <a:schemeClr val="tx2"/>
                </a:solidFill>
              </a:rPr>
              <a:t>Savings</a:t>
            </a:r>
          </a:p>
          <a:p>
            <a:pPr lvl="1" eaLnBrk="1" hangingPunct="1"/>
            <a:r>
              <a:rPr lang="en-US" altLang="en-US" sz="2100" dirty="0">
                <a:solidFill>
                  <a:schemeClr val="tx2"/>
                </a:solidFill>
              </a:rPr>
              <a:t>Retirement benefits</a:t>
            </a:r>
          </a:p>
          <a:p>
            <a:pPr eaLnBrk="1" hangingPunct="1"/>
            <a:r>
              <a:rPr lang="en-US" altLang="en-US" sz="2100" dirty="0">
                <a:solidFill>
                  <a:schemeClr val="tx2"/>
                </a:solidFill>
              </a:rPr>
              <a:t>Supplemental Life &amp; Dependent Life is offered through The Hartford at your cost.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a:extLst>
              <a:ext uri="{FF2B5EF4-FFF2-40B4-BE49-F238E27FC236}">
                <a16:creationId xmlns:a16="http://schemas.microsoft.com/office/drawing/2014/main" id="{BB2DE121-259F-6C32-3D49-84853249ECF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BDE0270B-1463-4CF5-873A-4B0CB671EA64}" type="slidenum">
              <a:rPr lang="en-US" altLang="en-US" sz="1000">
                <a:solidFill>
                  <a:srgbClr val="FFFFFF"/>
                </a:solidFill>
              </a:rPr>
              <a:pPr eaLnBrk="0" fontAlgn="base" hangingPunct="0">
                <a:spcBef>
                  <a:spcPct val="0"/>
                </a:spcBef>
                <a:spcAft>
                  <a:spcPct val="0"/>
                </a:spcAft>
                <a:buNone/>
              </a:pPr>
              <a:t>23</a:t>
            </a:fld>
            <a:endParaRPr lang="en-US" altLang="en-US" sz="1000" dirty="0">
              <a:solidFill>
                <a:srgbClr val="FFFFFF"/>
              </a:solidFill>
            </a:endParaRPr>
          </a:p>
        </p:txBody>
      </p:sp>
      <p:sp>
        <p:nvSpPr>
          <p:cNvPr id="72707" name="Rectangle 2">
            <a:extLst>
              <a:ext uri="{FF2B5EF4-FFF2-40B4-BE49-F238E27FC236}">
                <a16:creationId xmlns:a16="http://schemas.microsoft.com/office/drawing/2014/main" id="{07FF4CC0-8409-6F81-9EDA-9326C553A4E3}"/>
              </a:ext>
            </a:extLst>
          </p:cNvPr>
          <p:cNvSpPr>
            <a:spLocks noGrp="1" noChangeArrowheads="1"/>
          </p:cNvSpPr>
          <p:nvPr>
            <p:ph type="title"/>
          </p:nvPr>
        </p:nvSpPr>
        <p:spPr>
          <a:xfrm>
            <a:off x="642679" y="1067118"/>
            <a:ext cx="8229600" cy="838200"/>
          </a:xfrm>
        </p:spPr>
        <p:txBody>
          <a:bodyPr/>
          <a:lstStyle/>
          <a:p>
            <a:pPr eaLnBrk="1" hangingPunct="1"/>
            <a:r>
              <a:rPr lang="en-US" altLang="en-US" dirty="0"/>
              <a:t>Supplemental Life &amp; Dependent Life Insurance</a:t>
            </a:r>
          </a:p>
        </p:txBody>
      </p:sp>
      <p:sp>
        <p:nvSpPr>
          <p:cNvPr id="72708" name="Rectangle 3">
            <a:extLst>
              <a:ext uri="{FF2B5EF4-FFF2-40B4-BE49-F238E27FC236}">
                <a16:creationId xmlns:a16="http://schemas.microsoft.com/office/drawing/2014/main" id="{CF00A54E-F238-D149-D138-3BD4A1E5EBD7}"/>
              </a:ext>
            </a:extLst>
          </p:cNvPr>
          <p:cNvSpPr>
            <a:spLocks noGrp="1" noChangeArrowheads="1"/>
          </p:cNvSpPr>
          <p:nvPr>
            <p:ph type="body" idx="1"/>
          </p:nvPr>
        </p:nvSpPr>
        <p:spPr>
          <a:xfrm>
            <a:off x="642679" y="2042160"/>
            <a:ext cx="10939721" cy="4540250"/>
          </a:xfrm>
        </p:spPr>
        <p:txBody>
          <a:bodyPr/>
          <a:lstStyle/>
          <a:p>
            <a:pPr eaLnBrk="1" hangingPunct="1"/>
            <a:r>
              <a:rPr lang="en-US" altLang="en-US" dirty="0">
                <a:solidFill>
                  <a:schemeClr val="tx2"/>
                </a:solidFill>
              </a:rPr>
              <a:t>Supplemental Life </a:t>
            </a:r>
          </a:p>
          <a:p>
            <a:pPr lvl="1" eaLnBrk="1" hangingPunct="1"/>
            <a:r>
              <a:rPr lang="en-US" altLang="en-US" sz="2200" dirty="0">
                <a:solidFill>
                  <a:schemeClr val="tx2"/>
                </a:solidFill>
              </a:rPr>
              <a:t>You may purchase coverage in increments of $10,000 up to a maximum of $500,000. As a new employee, you may purchase up to $400,000 without proving your good health.</a:t>
            </a:r>
          </a:p>
          <a:p>
            <a:pPr eaLnBrk="1" hangingPunct="1"/>
            <a:r>
              <a:rPr lang="en-US" altLang="en-US" dirty="0">
                <a:solidFill>
                  <a:schemeClr val="tx2"/>
                </a:solidFill>
              </a:rPr>
              <a:t>Dependent Life</a:t>
            </a:r>
          </a:p>
          <a:p>
            <a:pPr lvl="1" eaLnBrk="1" hangingPunct="1"/>
            <a:r>
              <a:rPr lang="en-US" altLang="en-US" sz="2200" dirty="0">
                <a:solidFill>
                  <a:schemeClr val="tx2"/>
                </a:solidFill>
              </a:rPr>
              <a:t>You must be enrolled in Supplemental Life to purchase Dependent Life insurance for your spouse/domestic partner or children. </a:t>
            </a:r>
          </a:p>
          <a:p>
            <a:pPr lvl="1" eaLnBrk="1" hangingPunct="1"/>
            <a:r>
              <a:rPr lang="en-US" altLang="en-US" sz="2200" dirty="0">
                <a:solidFill>
                  <a:schemeClr val="tx2"/>
                </a:solidFill>
              </a:rPr>
              <a:t>Pays you a lump sum benefit of up to $50,000 in the event of your spouse’s/domestic partner’s death and $5,000 for the death of a dependent child. </a:t>
            </a:r>
          </a:p>
          <a:p>
            <a:pPr lvl="1" eaLnBrk="1" hangingPunct="1"/>
            <a:r>
              <a:rPr lang="en-US" altLang="en-US" sz="2200" dirty="0">
                <a:solidFill>
                  <a:schemeClr val="tx2"/>
                </a:solidFill>
              </a:rPr>
              <a:t>Proof of your spouse’s/domestic partner’s good health is required for any amount above $20,000.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F7572C3F-A82D-D427-FA14-172F6669A0E2}"/>
              </a:ext>
            </a:extLst>
          </p:cNvPr>
          <p:cNvSpPr>
            <a:spLocks noGrp="1" noChangeArrowheads="1"/>
          </p:cNvSpPr>
          <p:nvPr>
            <p:ph type="title"/>
          </p:nvPr>
        </p:nvSpPr>
        <p:spPr/>
        <p:txBody>
          <a:bodyPr/>
          <a:lstStyle/>
          <a:p>
            <a:r>
              <a:rPr lang="en-US" altLang="en-US" dirty="0"/>
              <a:t>2026 Supplemental Life Insurance Premiums</a:t>
            </a:r>
          </a:p>
        </p:txBody>
      </p:sp>
      <p:graphicFrame>
        <p:nvGraphicFramePr>
          <p:cNvPr id="5" name="Table Placeholder 4">
            <a:extLst>
              <a:ext uri="{FF2B5EF4-FFF2-40B4-BE49-F238E27FC236}">
                <a16:creationId xmlns:a16="http://schemas.microsoft.com/office/drawing/2014/main" id="{F88AEF11-7BD9-1B6C-3D1A-AADFFB36881F}"/>
              </a:ext>
            </a:extLst>
          </p:cNvPr>
          <p:cNvGraphicFramePr>
            <a:graphicFrameLocks noGrp="1"/>
          </p:cNvGraphicFramePr>
          <p:nvPr>
            <p:ph type="tbl" idx="1"/>
            <p:extLst>
              <p:ext uri="{D42A27DB-BD31-4B8C-83A1-F6EECF244321}">
                <p14:modId xmlns:p14="http://schemas.microsoft.com/office/powerpoint/2010/main" val="199563300"/>
              </p:ext>
            </p:extLst>
          </p:nvPr>
        </p:nvGraphicFramePr>
        <p:xfrm>
          <a:off x="609600" y="2209800"/>
          <a:ext cx="10972800" cy="370364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946399">
                  <a:extLst>
                    <a:ext uri="{9D8B030D-6E8A-4147-A177-3AD203B41FA5}">
                      <a16:colId xmlns:a16="http://schemas.microsoft.com/office/drawing/2014/main" val="20001"/>
                    </a:ext>
                  </a:extLst>
                </a:gridCol>
                <a:gridCol w="2540001">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214423">
                <a:tc gridSpan="4">
                  <a:txBody>
                    <a:bodyPr/>
                    <a:lstStyle/>
                    <a:p>
                      <a:endParaRPr lang="en-US" sz="800" b="0" dirty="0"/>
                    </a:p>
                  </a:txBody>
                  <a:tcPr marT="45726" marB="45726"/>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03597">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chemeClr val="bg1"/>
                          </a:solidFill>
                          <a:effectLst/>
                          <a:latin typeface="Helvetica" pitchFamily="34" charset="0"/>
                          <a:ea typeface="ＭＳ Ｐゴシック" pitchFamily="48" charset="-128"/>
                        </a:rPr>
                        <a:t>Age</a:t>
                      </a:r>
                    </a:p>
                  </a:txBody>
                  <a:tcPr marT="45726" marB="45726" anchor="ctr">
                    <a:lnB w="3175" cap="flat" cmpd="sng" algn="ctr">
                      <a:solidFill>
                        <a:schemeClr val="tx1"/>
                      </a:solidFill>
                      <a:prstDash val="solid"/>
                      <a:round/>
                      <a:headEnd type="none" w="med" len="med"/>
                      <a:tailEnd type="none" w="med" len="med"/>
                    </a:lnB>
                    <a:solidFill>
                      <a:srgbClr val="06357A"/>
                    </a:solidFill>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chemeClr val="bg1"/>
                          </a:solidFill>
                          <a:effectLst/>
                          <a:latin typeface="Helvetica" pitchFamily="34" charset="0"/>
                          <a:ea typeface="ＭＳ Ｐゴシック" pitchFamily="48" charset="-128"/>
                        </a:rPr>
                        <a:t>Monthly Rate Per $10,000</a:t>
                      </a:r>
                    </a:p>
                  </a:txBody>
                  <a:tcPr marT="45726" marB="45726" anchor="ctr">
                    <a:lnR w="28575" cap="flat" cmpd="sng" algn="ctr">
                      <a:solidFill>
                        <a:schemeClr val="bg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06357A"/>
                    </a:solidFill>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chemeClr val="bg1"/>
                          </a:solidFill>
                          <a:effectLst/>
                          <a:latin typeface="Helvetica" pitchFamily="34" charset="0"/>
                          <a:ea typeface="ＭＳ Ｐゴシック" pitchFamily="48" charset="-128"/>
                        </a:rPr>
                        <a:t>Age</a:t>
                      </a:r>
                    </a:p>
                  </a:txBody>
                  <a:tcPr marT="45726" marB="45726" anchor="ctr">
                    <a:lnL w="28575" cap="flat" cmpd="sng" algn="ctr">
                      <a:solidFill>
                        <a:schemeClr val="bg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rgbClr val="06357A"/>
                    </a:solidFill>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chemeClr val="bg1"/>
                          </a:solidFill>
                          <a:effectLst/>
                          <a:latin typeface="Helvetica" pitchFamily="34" charset="0"/>
                          <a:ea typeface="ＭＳ Ｐゴシック" pitchFamily="48" charset="-128"/>
                        </a:rPr>
                        <a:t>Monthly Rate Per $10,000</a:t>
                      </a:r>
                    </a:p>
                  </a:txBody>
                  <a:tcPr marT="45726" marB="45726" anchor="ctr">
                    <a:lnB w="3175" cap="flat" cmpd="sng" algn="ctr">
                      <a:solidFill>
                        <a:schemeClr val="tx1"/>
                      </a:solidFill>
                      <a:prstDash val="solid"/>
                      <a:round/>
                      <a:headEnd type="none" w="med" len="med"/>
                      <a:tailEnd type="none" w="med" len="med"/>
                    </a:lnB>
                    <a:solidFill>
                      <a:srgbClr val="06357A"/>
                    </a:solidFill>
                  </a:tcPr>
                </a:tc>
                <a:extLst>
                  <a:ext uri="{0D108BD9-81ED-4DB2-BD59-A6C34878D82A}">
                    <a16:rowId xmlns:a16="http://schemas.microsoft.com/office/drawing/2014/main" val="10001"/>
                  </a:ext>
                </a:extLst>
              </a:tr>
              <a:tr h="485791">
                <a:tc>
                  <a:txBody>
                    <a:bodyPr/>
                    <a:lstStyle/>
                    <a:p>
                      <a:pPr algn="ctr"/>
                      <a:r>
                        <a:rPr lang="en-US" sz="2000" b="1" dirty="0">
                          <a:solidFill>
                            <a:srgbClr val="06357A"/>
                          </a:solidFill>
                        </a:rPr>
                        <a:t>Less than 25</a:t>
                      </a:r>
                    </a:p>
                  </a:txBody>
                  <a:tcPr marT="45743" marB="45743" anchor="ctr" horzOverflow="overflow">
                    <a:lnR w="3175" cap="flat" cmpd="sng" algn="ctr">
                      <a:solidFill>
                        <a:srgbClr val="06357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tc>
                  <a:txBody>
                    <a:bodyPr/>
                    <a:lstStyle/>
                    <a:p>
                      <a:pPr algn="ctr"/>
                      <a:r>
                        <a:rPr lang="en-US" sz="2000" dirty="0">
                          <a:solidFill>
                            <a:srgbClr val="06357A"/>
                          </a:solidFill>
                        </a:rPr>
                        <a:t>$.50</a:t>
                      </a:r>
                    </a:p>
                  </a:txBody>
                  <a:tcPr marT="45743" marB="45743" anchor="ctr" horzOverflow="overflow">
                    <a:lnL w="3175" cap="flat" cmpd="sng" algn="ctr">
                      <a:solidFill>
                        <a:srgbClr val="06357A"/>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rgbClr val="06357A"/>
                          </a:solidFill>
                          <a:effectLst/>
                          <a:latin typeface="Helvetica" pitchFamily="34" charset="0"/>
                          <a:ea typeface="ＭＳ Ｐゴシック" pitchFamily="48" charset="-128"/>
                        </a:rPr>
                        <a:t>50-54</a:t>
                      </a:r>
                    </a:p>
                  </a:txBody>
                  <a:tcPr marT="45743" marB="45743" anchor="ctr" horzOverflow="overflow">
                    <a:lnL w="28575" cap="flat" cmpd="sng" algn="ctr">
                      <a:solidFill>
                        <a:schemeClr val="tx1"/>
                      </a:solidFill>
                      <a:prstDash val="solid"/>
                      <a:round/>
                      <a:headEnd type="none" w="med" len="med"/>
                      <a:tailEnd type="none" w="med" len="med"/>
                    </a:lnL>
                    <a:lnR w="3175" cap="flat" cmpd="sng" algn="ctr">
                      <a:solidFill>
                        <a:srgbClr val="06357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$2.40</a:t>
                      </a:r>
                    </a:p>
                  </a:txBody>
                  <a:tcPr marT="45743" marB="45743" anchor="ctr" horzOverflow="overflow">
                    <a:lnL w="3175" cap="flat" cmpd="sng" algn="ctr">
                      <a:solidFill>
                        <a:srgbClr val="06357A"/>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extLst>
                  <a:ext uri="{0D108BD9-81ED-4DB2-BD59-A6C34878D82A}">
                    <a16:rowId xmlns:a16="http://schemas.microsoft.com/office/drawing/2014/main" val="10002"/>
                  </a:ext>
                </a:extLst>
              </a:tr>
              <a:tr h="476524">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rgbClr val="06357A"/>
                          </a:solidFill>
                          <a:effectLst/>
                          <a:latin typeface="Helvetica" pitchFamily="34" charset="0"/>
                          <a:ea typeface="ＭＳ Ｐゴシック" pitchFamily="48" charset="-128"/>
                        </a:rPr>
                        <a:t>25-29</a:t>
                      </a:r>
                    </a:p>
                  </a:txBody>
                  <a:tcPr marT="45743" marB="45743" anchor="ctr" horzOverflow="overflow">
                    <a:lnR w="3175" cap="flat" cmpd="sng" algn="ctr">
                      <a:solidFill>
                        <a:srgbClr val="06357A"/>
                      </a:solidFill>
                      <a:prstDash val="solid"/>
                      <a:round/>
                      <a:headEnd type="none" w="med" len="med"/>
                      <a:tailEnd type="none" w="med" len="med"/>
                    </a:lnR>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$.60</a:t>
                      </a:r>
                    </a:p>
                  </a:txBody>
                  <a:tcPr marT="45743" marB="45743" anchor="ctr" horzOverflow="overflow">
                    <a:lnL w="3175" cap="flat" cmpd="sng" algn="ctr">
                      <a:solidFill>
                        <a:srgbClr val="06357A"/>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rgbClr val="06357A"/>
                          </a:solidFill>
                          <a:effectLst/>
                          <a:latin typeface="Helvetica" pitchFamily="34" charset="0"/>
                          <a:ea typeface="ＭＳ Ｐゴシック" pitchFamily="48" charset="-128"/>
                        </a:rPr>
                        <a:t>55-59</a:t>
                      </a:r>
                    </a:p>
                  </a:txBody>
                  <a:tcPr marT="45743" marB="45743" anchor="ctr" horzOverflow="overflow">
                    <a:lnL w="28575" cap="flat" cmpd="sng" algn="ctr">
                      <a:solidFill>
                        <a:schemeClr val="tx1"/>
                      </a:solidFill>
                      <a:prstDash val="solid"/>
                      <a:round/>
                      <a:headEnd type="none" w="med" len="med"/>
                      <a:tailEnd type="none" w="med" len="med"/>
                    </a:lnL>
                    <a:lnR w="3175" cap="flat" cmpd="sng" algn="ctr">
                      <a:solidFill>
                        <a:srgbClr val="06357A"/>
                      </a:solidFill>
                      <a:prstDash val="solid"/>
                      <a:round/>
                      <a:headEnd type="none" w="med" len="med"/>
                      <a:tailEnd type="none" w="med" len="med"/>
                    </a:lnR>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$4.30</a:t>
                      </a:r>
                    </a:p>
                  </a:txBody>
                  <a:tcPr marT="45743" marB="45743" anchor="ctr" horzOverflow="overflow">
                    <a:lnL w="3175" cap="flat" cmpd="sng" algn="ctr">
                      <a:solidFill>
                        <a:srgbClr val="06357A"/>
                      </a:solidFill>
                      <a:prstDash val="solid"/>
                      <a:round/>
                      <a:headEnd type="none" w="med" len="med"/>
                      <a:tailEnd type="none" w="med" len="med"/>
                    </a:lnL>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extLst>
                  <a:ext uri="{0D108BD9-81ED-4DB2-BD59-A6C34878D82A}">
                    <a16:rowId xmlns:a16="http://schemas.microsoft.com/office/drawing/2014/main" val="10003"/>
                  </a:ext>
                </a:extLst>
              </a:tr>
              <a:tr h="476524">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rgbClr val="06357A"/>
                          </a:solidFill>
                          <a:effectLst/>
                          <a:latin typeface="Helvetica" pitchFamily="34" charset="0"/>
                          <a:ea typeface="ＭＳ Ｐゴシック" pitchFamily="48" charset="-128"/>
                        </a:rPr>
                        <a:t>30-34</a:t>
                      </a:r>
                    </a:p>
                  </a:txBody>
                  <a:tcPr marT="45743" marB="45743" anchor="ctr" horzOverflow="overflow">
                    <a:lnR w="3175" cap="flat" cmpd="sng" algn="ctr">
                      <a:solidFill>
                        <a:srgbClr val="06357A"/>
                      </a:solidFill>
                      <a:prstDash val="solid"/>
                      <a:round/>
                      <a:headEnd type="none" w="med" len="med"/>
                      <a:tailEnd type="none" w="med" len="med"/>
                    </a:lnR>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$.80</a:t>
                      </a:r>
                    </a:p>
                  </a:txBody>
                  <a:tcPr marT="45743" marB="45743" anchor="ctr" horzOverflow="overflow">
                    <a:lnL w="3175" cap="flat" cmpd="sng" algn="ctr">
                      <a:solidFill>
                        <a:srgbClr val="06357A"/>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rgbClr val="06357A"/>
                          </a:solidFill>
                          <a:effectLst/>
                          <a:latin typeface="Helvetica" pitchFamily="34" charset="0"/>
                          <a:ea typeface="ＭＳ Ｐゴシック" pitchFamily="48" charset="-128"/>
                        </a:rPr>
                        <a:t>60-64</a:t>
                      </a:r>
                    </a:p>
                  </a:txBody>
                  <a:tcPr marT="45743" marB="45743" anchor="ctr" horzOverflow="overflow">
                    <a:lnL w="28575" cap="flat" cmpd="sng" algn="ctr">
                      <a:solidFill>
                        <a:schemeClr val="tx1"/>
                      </a:solidFill>
                      <a:prstDash val="solid"/>
                      <a:round/>
                      <a:headEnd type="none" w="med" len="med"/>
                      <a:tailEnd type="none" w="med" len="med"/>
                    </a:lnL>
                    <a:lnR w="3175" cap="flat" cmpd="sng" algn="ctr">
                      <a:solidFill>
                        <a:srgbClr val="06357A"/>
                      </a:solidFill>
                      <a:prstDash val="solid"/>
                      <a:round/>
                      <a:headEnd type="none" w="med" len="med"/>
                      <a:tailEnd type="none" w="med" len="med"/>
                    </a:lnR>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$6.60</a:t>
                      </a:r>
                    </a:p>
                  </a:txBody>
                  <a:tcPr marT="45743" marB="45743" anchor="ctr" horzOverflow="overflow">
                    <a:lnL w="3175" cap="flat" cmpd="sng" algn="ctr">
                      <a:solidFill>
                        <a:srgbClr val="06357A"/>
                      </a:solidFill>
                      <a:prstDash val="solid"/>
                      <a:round/>
                      <a:headEnd type="none" w="med" len="med"/>
                      <a:tailEnd type="none" w="med" len="med"/>
                    </a:lnL>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extLst>
                  <a:ext uri="{0D108BD9-81ED-4DB2-BD59-A6C34878D82A}">
                    <a16:rowId xmlns:a16="http://schemas.microsoft.com/office/drawing/2014/main" val="10004"/>
                  </a:ext>
                </a:extLst>
              </a:tr>
              <a:tr h="476524">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rgbClr val="06357A"/>
                          </a:solidFill>
                          <a:effectLst/>
                          <a:latin typeface="Helvetica" pitchFamily="34" charset="0"/>
                          <a:ea typeface="ＭＳ Ｐゴシック" pitchFamily="48" charset="-128"/>
                        </a:rPr>
                        <a:t>35-39</a:t>
                      </a:r>
                    </a:p>
                  </a:txBody>
                  <a:tcPr marT="45743" marB="45743" anchor="ctr" horzOverflow="overflow">
                    <a:lnR w="3175" cap="flat" cmpd="sng" algn="ctr">
                      <a:solidFill>
                        <a:srgbClr val="06357A"/>
                      </a:solidFill>
                      <a:prstDash val="solid"/>
                      <a:round/>
                      <a:headEnd type="none" w="med" len="med"/>
                      <a:tailEnd type="none" w="med" len="med"/>
                    </a:lnR>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$.90</a:t>
                      </a:r>
                    </a:p>
                  </a:txBody>
                  <a:tcPr marT="45743" marB="45743" anchor="ctr" horzOverflow="overflow">
                    <a:lnL w="3175" cap="flat" cmpd="sng" algn="ctr">
                      <a:solidFill>
                        <a:srgbClr val="06357A"/>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rgbClr val="06357A"/>
                          </a:solidFill>
                          <a:effectLst/>
                          <a:latin typeface="Helvetica" pitchFamily="34" charset="0"/>
                          <a:ea typeface="ＭＳ Ｐゴシック" pitchFamily="48" charset="-128"/>
                        </a:rPr>
                        <a:t>65-69</a:t>
                      </a:r>
                    </a:p>
                  </a:txBody>
                  <a:tcPr marT="45743" marB="45743" anchor="ctr" horzOverflow="overflow">
                    <a:lnL w="28575" cap="flat" cmpd="sng" algn="ctr">
                      <a:solidFill>
                        <a:schemeClr val="tx1"/>
                      </a:solidFill>
                      <a:prstDash val="solid"/>
                      <a:round/>
                      <a:headEnd type="none" w="med" len="med"/>
                      <a:tailEnd type="none" w="med" len="med"/>
                    </a:lnL>
                    <a:lnR w="3175" cap="flat" cmpd="sng" algn="ctr">
                      <a:solidFill>
                        <a:srgbClr val="06357A"/>
                      </a:solidFill>
                      <a:prstDash val="solid"/>
                      <a:round/>
                      <a:headEnd type="none" w="med" len="med"/>
                      <a:tailEnd type="none" w="med" len="med"/>
                    </a:lnR>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$12.70</a:t>
                      </a:r>
                    </a:p>
                  </a:txBody>
                  <a:tcPr marT="45743" marB="45743" anchor="ctr" horzOverflow="overflow">
                    <a:lnL w="3175" cap="flat" cmpd="sng" algn="ctr">
                      <a:solidFill>
                        <a:srgbClr val="06357A"/>
                      </a:solidFill>
                      <a:prstDash val="solid"/>
                      <a:round/>
                      <a:headEnd type="none" w="med" len="med"/>
                      <a:tailEnd type="none" w="med" len="med"/>
                    </a:lnL>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extLst>
                  <a:ext uri="{0D108BD9-81ED-4DB2-BD59-A6C34878D82A}">
                    <a16:rowId xmlns:a16="http://schemas.microsoft.com/office/drawing/2014/main" val="10005"/>
                  </a:ext>
                </a:extLst>
              </a:tr>
              <a:tr h="476524">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rgbClr val="06357A"/>
                          </a:solidFill>
                          <a:effectLst/>
                          <a:latin typeface="Helvetica" pitchFamily="34" charset="0"/>
                          <a:ea typeface="ＭＳ Ｐゴシック" pitchFamily="48" charset="-128"/>
                        </a:rPr>
                        <a:t>40-44</a:t>
                      </a:r>
                    </a:p>
                  </a:txBody>
                  <a:tcPr marT="45743" marB="45743" anchor="ctr" horzOverflow="overflow">
                    <a:lnR w="3175" cap="flat" cmpd="sng" algn="ctr">
                      <a:solidFill>
                        <a:srgbClr val="06357A"/>
                      </a:solidFill>
                      <a:prstDash val="solid"/>
                      <a:round/>
                      <a:headEnd type="none" w="med" len="med"/>
                      <a:tailEnd type="none" w="med" len="med"/>
                    </a:lnR>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$1.10</a:t>
                      </a:r>
                    </a:p>
                  </a:txBody>
                  <a:tcPr marT="45743" marB="45743" anchor="ctr" horzOverflow="overflow">
                    <a:lnL w="3175" cap="flat" cmpd="sng" algn="ctr">
                      <a:solidFill>
                        <a:srgbClr val="06357A"/>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rgbClr val="06357A"/>
                          </a:solidFill>
                          <a:effectLst/>
                          <a:latin typeface="Helvetica" pitchFamily="34" charset="0"/>
                          <a:ea typeface="ＭＳ Ｐゴシック" pitchFamily="48" charset="-128"/>
                        </a:rPr>
                        <a:t>70 +</a:t>
                      </a:r>
                    </a:p>
                  </a:txBody>
                  <a:tcPr marT="45743" marB="45743" anchor="ctr" horzOverflow="overflow">
                    <a:lnL w="28575" cap="flat" cmpd="sng" algn="ctr">
                      <a:solidFill>
                        <a:schemeClr val="tx1"/>
                      </a:solidFill>
                      <a:prstDash val="solid"/>
                      <a:round/>
                      <a:headEnd type="none" w="med" len="med"/>
                      <a:tailEnd type="none" w="med" len="med"/>
                    </a:lnL>
                    <a:lnR w="3175" cap="flat" cmpd="sng" algn="ctr">
                      <a:solidFill>
                        <a:srgbClr val="06357A"/>
                      </a:solidFill>
                      <a:prstDash val="solid"/>
                      <a:round/>
                      <a:headEnd type="none" w="med" len="med"/>
                      <a:tailEnd type="none" w="med" len="med"/>
                    </a:lnR>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$20.60</a:t>
                      </a:r>
                    </a:p>
                  </a:txBody>
                  <a:tcPr marT="45743" marB="45743" anchor="ctr" horzOverflow="overflow">
                    <a:lnL w="3175" cap="flat" cmpd="sng" algn="ctr">
                      <a:solidFill>
                        <a:srgbClr val="06357A"/>
                      </a:solidFill>
                      <a:prstDash val="solid"/>
                      <a:round/>
                      <a:headEnd type="none" w="med" len="med"/>
                      <a:tailEnd type="none" w="med" len="med"/>
                    </a:lnL>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extLst>
                  <a:ext uri="{0D108BD9-81ED-4DB2-BD59-A6C34878D82A}">
                    <a16:rowId xmlns:a16="http://schemas.microsoft.com/office/drawing/2014/main" val="10006"/>
                  </a:ext>
                </a:extLst>
              </a:tr>
              <a:tr h="386515">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rgbClr val="06357A"/>
                          </a:solidFill>
                          <a:effectLst/>
                          <a:latin typeface="Helvetica" pitchFamily="34" charset="0"/>
                          <a:ea typeface="ＭＳ Ｐゴシック" pitchFamily="48" charset="-128"/>
                        </a:rPr>
                        <a:t>45-49</a:t>
                      </a:r>
                    </a:p>
                  </a:txBody>
                  <a:tcPr marT="45743" marB="45743" anchor="ctr" horzOverflow="overflow">
                    <a:lnR w="3175" cap="flat" cmpd="sng" algn="ctr">
                      <a:solidFill>
                        <a:srgbClr val="06357A"/>
                      </a:solidFill>
                      <a:prstDash val="solid"/>
                      <a:round/>
                      <a:headEnd type="none" w="med" len="med"/>
                      <a:tailEnd type="none" w="med" len="med"/>
                    </a:lnR>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$1.60</a:t>
                      </a:r>
                    </a:p>
                  </a:txBody>
                  <a:tcPr marT="45743" marB="45743" anchor="ctr" horzOverflow="overflow">
                    <a:lnL w="3175" cap="flat" cmpd="sng" algn="ctr">
                      <a:solidFill>
                        <a:srgbClr val="06357A"/>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rgbClr val="06357A"/>
                      </a:solidFill>
                      <a:prstDash val="solid"/>
                      <a:round/>
                      <a:headEnd type="none" w="med" len="med"/>
                      <a:tailEnd type="none" w="med" len="med"/>
                    </a:lnT>
                    <a:lnB w="3175" cap="flat" cmpd="sng" algn="ctr">
                      <a:solidFill>
                        <a:srgbClr val="06357A"/>
                      </a:solidFill>
                      <a:prstDash val="solid"/>
                      <a:round/>
                      <a:headEnd type="none" w="med" len="med"/>
                      <a:tailEnd type="none" w="med" len="med"/>
                    </a:lnB>
                    <a:solidFill>
                      <a:srgbClr val="FBD7CD"/>
                    </a:solidFill>
                  </a:tcPr>
                </a:tc>
                <a:tc gridSpan="2">
                  <a:txBody>
                    <a:bodyPr/>
                    <a:lstStyle/>
                    <a:p>
                      <a:pPr marL="0" marR="0" lvl="0" indent="0" algn="ctr" defTabSz="914400" rtl="0" eaLnBrk="1" fontAlgn="base" latinLnBrk="0" hangingPunct="1">
                        <a:lnSpc>
                          <a:spcPct val="100000"/>
                        </a:lnSpc>
                        <a:spcBef>
                          <a:spcPct val="45000"/>
                        </a:spcBef>
                        <a:spcAft>
                          <a:spcPct val="0"/>
                        </a:spcAft>
                        <a:buClrTx/>
                        <a:buSzTx/>
                        <a:buFontTx/>
                        <a:buNone/>
                        <a:tabLst/>
                      </a:pPr>
                      <a:endParaRPr kumimoji="0" lang="en-US" sz="2000" b="1" i="0" u="none" strike="noStrike" cap="none" normalizeH="0" baseline="0" dirty="0">
                        <a:ln>
                          <a:noFill/>
                        </a:ln>
                        <a:solidFill>
                          <a:srgbClr val="06357A"/>
                        </a:solidFill>
                        <a:effectLst/>
                        <a:latin typeface="Helvetica" pitchFamily="34" charset="0"/>
                        <a:ea typeface="ＭＳ Ｐゴシック" pitchFamily="48" charset="-128"/>
                      </a:endParaRPr>
                    </a:p>
                  </a:txBody>
                  <a:tcPr marT="45743" marB="45743" anchor="ctr" horzOverflow="overflow">
                    <a:lnL w="28575" cap="flat" cmpd="sng" algn="ctr">
                      <a:solidFill>
                        <a:schemeClr val="tx1"/>
                      </a:solidFill>
                      <a:prstDash val="solid"/>
                      <a:round/>
                      <a:headEnd type="none" w="med" len="med"/>
                      <a:tailEnd type="none" w="med" len="med"/>
                    </a:lnL>
                    <a:lnT w="3175" cap="flat" cmpd="sng" algn="ctr">
                      <a:solidFill>
                        <a:srgbClr val="06357A"/>
                      </a:solidFill>
                      <a:prstDash val="solid"/>
                      <a:round/>
                      <a:headEnd type="none" w="med" len="med"/>
                      <a:tailEnd type="none" w="med" len="med"/>
                    </a:lnT>
                    <a:solidFill>
                      <a:srgbClr val="FBD7CD"/>
                    </a:solidFill>
                  </a:tcPr>
                </a:tc>
                <a:tc hMerge="1">
                  <a:txBody>
                    <a:bodyPr/>
                    <a:lstStyle/>
                    <a:p>
                      <a:endParaRPr lang="en-US" dirty="0"/>
                    </a:p>
                  </a:txBody>
                  <a:tcPr/>
                </a:tc>
                <a:extLst>
                  <a:ext uri="{0D108BD9-81ED-4DB2-BD59-A6C34878D82A}">
                    <a16:rowId xmlns:a16="http://schemas.microsoft.com/office/drawing/2014/main" val="10007"/>
                  </a:ext>
                </a:extLst>
              </a:tr>
            </a:tbl>
          </a:graphicData>
        </a:graphic>
      </p:graphicFrame>
      <p:sp>
        <p:nvSpPr>
          <p:cNvPr id="74802" name="Slide Number Placeholder 3">
            <a:extLst>
              <a:ext uri="{FF2B5EF4-FFF2-40B4-BE49-F238E27FC236}">
                <a16:creationId xmlns:a16="http://schemas.microsoft.com/office/drawing/2014/main" id="{382FEEE6-17EA-3A58-E110-C1796D08BEE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E64133C4-BDCD-437C-93C1-428519C2A2E2}" type="slidenum">
              <a:rPr lang="en-US" altLang="en-US" sz="1000">
                <a:solidFill>
                  <a:srgbClr val="FFFFFF"/>
                </a:solidFill>
              </a:rPr>
              <a:pPr eaLnBrk="0" fontAlgn="base" hangingPunct="0">
                <a:spcBef>
                  <a:spcPct val="0"/>
                </a:spcBef>
                <a:spcAft>
                  <a:spcPct val="0"/>
                </a:spcAft>
                <a:buNone/>
              </a:pPr>
              <a:t>24</a:t>
            </a:fld>
            <a:endParaRPr lang="en-US" altLang="en-US" sz="1000" dirty="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35ACCC47-03E8-F68B-6203-B9E5EBA9E502}"/>
              </a:ext>
            </a:extLst>
          </p:cNvPr>
          <p:cNvSpPr>
            <a:spLocks noGrp="1" noChangeArrowheads="1"/>
          </p:cNvSpPr>
          <p:nvPr>
            <p:ph type="title"/>
          </p:nvPr>
        </p:nvSpPr>
        <p:spPr/>
        <p:txBody>
          <a:bodyPr/>
          <a:lstStyle/>
          <a:p>
            <a:r>
              <a:rPr lang="en-US" altLang="en-US" dirty="0"/>
              <a:t>2026 Dependent Life Insurance Premiums</a:t>
            </a:r>
          </a:p>
        </p:txBody>
      </p:sp>
      <p:graphicFrame>
        <p:nvGraphicFramePr>
          <p:cNvPr id="5" name="Table Placeholder 4">
            <a:extLst>
              <a:ext uri="{FF2B5EF4-FFF2-40B4-BE49-F238E27FC236}">
                <a16:creationId xmlns:a16="http://schemas.microsoft.com/office/drawing/2014/main" id="{99AA4D47-EBE5-1154-EEED-E0E4E18AD2C8}"/>
              </a:ext>
            </a:extLst>
          </p:cNvPr>
          <p:cNvGraphicFramePr>
            <a:graphicFrameLocks noGrp="1"/>
          </p:cNvGraphicFramePr>
          <p:nvPr>
            <p:ph type="tbl" idx="1"/>
            <p:extLst>
              <p:ext uri="{D42A27DB-BD31-4B8C-83A1-F6EECF244321}">
                <p14:modId xmlns:p14="http://schemas.microsoft.com/office/powerpoint/2010/main" val="3749534846"/>
              </p:ext>
            </p:extLst>
          </p:nvPr>
        </p:nvGraphicFramePr>
        <p:xfrm>
          <a:off x="609600" y="2209801"/>
          <a:ext cx="10972800" cy="2098465"/>
        </p:xfrm>
        <a:graphic>
          <a:graphicData uri="http://schemas.openxmlformats.org/drawingml/2006/table">
            <a:tbl>
              <a:tblPr firstRow="1" bandRow="1">
                <a:tableStyleId>{5C22544A-7EE6-4342-B048-85BDC9FD1C3A}</a:tableStyleId>
              </a:tblPr>
              <a:tblGrid>
                <a:gridCol w="6604000">
                  <a:extLst>
                    <a:ext uri="{9D8B030D-6E8A-4147-A177-3AD203B41FA5}">
                      <a16:colId xmlns:a16="http://schemas.microsoft.com/office/drawing/2014/main" val="20000"/>
                    </a:ext>
                  </a:extLst>
                </a:gridCol>
                <a:gridCol w="4368800">
                  <a:extLst>
                    <a:ext uri="{9D8B030D-6E8A-4147-A177-3AD203B41FA5}">
                      <a16:colId xmlns:a16="http://schemas.microsoft.com/office/drawing/2014/main" val="20001"/>
                    </a:ext>
                  </a:extLst>
                </a:gridCol>
              </a:tblGrid>
              <a:tr h="235687">
                <a:tc gridSpan="2">
                  <a:txBody>
                    <a:bodyPr/>
                    <a:lstStyle/>
                    <a:p>
                      <a:endParaRPr lang="en-US" sz="800" b="0" dirty="0"/>
                    </a:p>
                  </a:txBody>
                  <a:tcPr marT="45718" marB="45718"/>
                </a:tc>
                <a:tc hMerge="1">
                  <a:txBody>
                    <a:bodyPr/>
                    <a:lstStyle/>
                    <a:p>
                      <a:endParaRPr lang="en-US" dirty="0"/>
                    </a:p>
                  </a:txBody>
                  <a:tcPr/>
                </a:tc>
                <a:extLst>
                  <a:ext uri="{0D108BD9-81ED-4DB2-BD59-A6C34878D82A}">
                    <a16:rowId xmlns:a16="http://schemas.microsoft.com/office/drawing/2014/main" val="10000"/>
                  </a:ext>
                </a:extLst>
              </a:tr>
              <a:tr h="772028">
                <a:tc>
                  <a:txBody>
                    <a:bodyPr/>
                    <a:lstStyle/>
                    <a:p>
                      <a:r>
                        <a:rPr lang="en-US" sz="2000" dirty="0"/>
                        <a:t>$5,000 for each dependent child plus spouse/domestic partner coverage</a:t>
                      </a:r>
                      <a:r>
                        <a:rPr lang="en-US" sz="2000" baseline="0" dirty="0"/>
                        <a:t> amount of:</a:t>
                      </a:r>
                      <a:endParaRPr lang="en-US" sz="2000" dirty="0"/>
                    </a:p>
                  </a:txBody>
                  <a:tcPr marT="45718" marB="45718" anchor="ctr">
                    <a:lnR w="285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FBD7CD"/>
                    </a:solidFill>
                  </a:tcPr>
                </a:tc>
                <a:tc>
                  <a:txBody>
                    <a:bodyPr/>
                    <a:lstStyle/>
                    <a:p>
                      <a:pPr algn="ctr"/>
                      <a:r>
                        <a:rPr lang="en-US" sz="2000" b="1" dirty="0">
                          <a:solidFill>
                            <a:schemeClr val="bg1"/>
                          </a:solidFill>
                        </a:rPr>
                        <a:t>Monthly Premium</a:t>
                      </a:r>
                    </a:p>
                  </a:txBody>
                  <a:tcPr marT="45718" marB="45718" anchor="ctr">
                    <a:lnL w="285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rgbClr val="06357A"/>
                    </a:solidFill>
                  </a:tcPr>
                </a:tc>
                <a:extLst>
                  <a:ext uri="{0D108BD9-81ED-4DB2-BD59-A6C34878D82A}">
                    <a16:rowId xmlns:a16="http://schemas.microsoft.com/office/drawing/2014/main" val="10001"/>
                  </a:ext>
                </a:extLst>
              </a:tr>
              <a:tr h="542180">
                <a:tc>
                  <a:txBody>
                    <a:bodyPr/>
                    <a:lstStyle/>
                    <a:p>
                      <a:pPr algn="ctr">
                        <a:spcBef>
                          <a:spcPts val="0"/>
                        </a:spcBef>
                        <a:spcAft>
                          <a:spcPts val="0"/>
                        </a:spcAft>
                      </a:pPr>
                      <a:r>
                        <a:rPr lang="en-US" sz="2000" b="0" dirty="0">
                          <a:solidFill>
                            <a:srgbClr val="06357A"/>
                          </a:solidFill>
                        </a:rPr>
                        <a:t>$10,000</a:t>
                      </a:r>
                    </a:p>
                  </a:txBody>
                  <a:tcPr marT="45744" marB="45744" anchor="ctr" horzOverflow="overflow">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2000" dirty="0">
                          <a:solidFill>
                            <a:srgbClr val="06357A"/>
                          </a:solidFill>
                        </a:rPr>
                        <a:t>$3.76</a:t>
                      </a:r>
                    </a:p>
                  </a:txBody>
                  <a:tcPr marT="45744" marB="45744" anchor="ctr" horzOverflow="overflow">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8570">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$20,000</a:t>
                      </a:r>
                    </a:p>
                  </a:txBody>
                  <a:tcPr marT="45744" marB="45744" anchor="ctr" horzOverflow="overflow">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$7.12</a:t>
                      </a:r>
                    </a:p>
                  </a:txBody>
                  <a:tcPr marT="45744" marB="45744" anchor="ctr" horzOverflow="overflow">
                    <a:lnL w="285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6819" name="Slide Number Placeholder 3">
            <a:extLst>
              <a:ext uri="{FF2B5EF4-FFF2-40B4-BE49-F238E27FC236}">
                <a16:creationId xmlns:a16="http://schemas.microsoft.com/office/drawing/2014/main" id="{8B3DC47E-DDCD-1BA0-BC14-09C241AB9E2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FD66A61C-80DC-4958-B772-F61B3BD2F7EA}" type="slidenum">
              <a:rPr lang="en-US" altLang="en-US" sz="1000">
                <a:solidFill>
                  <a:srgbClr val="FFFFFF"/>
                </a:solidFill>
              </a:rPr>
              <a:pPr eaLnBrk="0" fontAlgn="base" hangingPunct="0">
                <a:spcBef>
                  <a:spcPct val="0"/>
                </a:spcBef>
                <a:spcAft>
                  <a:spcPct val="0"/>
                </a:spcAft>
                <a:buNone/>
              </a:pPr>
              <a:t>25</a:t>
            </a:fld>
            <a:endParaRPr lang="en-US" altLang="en-US" sz="1000" dirty="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a:extLst>
              <a:ext uri="{FF2B5EF4-FFF2-40B4-BE49-F238E27FC236}">
                <a16:creationId xmlns:a16="http://schemas.microsoft.com/office/drawing/2014/main" id="{67A3B12F-01F1-6ACB-F6F9-FF3FAA2BAAD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CC2E7E0B-B033-4735-B585-036FF4487EB3}" type="slidenum">
              <a:rPr lang="en-US" altLang="en-US" sz="1000">
                <a:solidFill>
                  <a:srgbClr val="FFFFFF"/>
                </a:solidFill>
              </a:rPr>
              <a:pPr eaLnBrk="0" fontAlgn="base" hangingPunct="0">
                <a:spcBef>
                  <a:spcPct val="0"/>
                </a:spcBef>
                <a:spcAft>
                  <a:spcPct val="0"/>
                </a:spcAft>
                <a:buNone/>
              </a:pPr>
              <a:t>26</a:t>
            </a:fld>
            <a:endParaRPr lang="en-US" altLang="en-US" sz="1000" dirty="0">
              <a:solidFill>
                <a:srgbClr val="FFFFFF"/>
              </a:solidFill>
            </a:endParaRPr>
          </a:p>
        </p:txBody>
      </p:sp>
      <p:sp>
        <p:nvSpPr>
          <p:cNvPr id="78851" name="Rectangle 2">
            <a:extLst>
              <a:ext uri="{FF2B5EF4-FFF2-40B4-BE49-F238E27FC236}">
                <a16:creationId xmlns:a16="http://schemas.microsoft.com/office/drawing/2014/main" id="{4B4C60BB-F7B3-8D7B-871E-B311CBE0D5C6}"/>
              </a:ext>
            </a:extLst>
          </p:cNvPr>
          <p:cNvSpPr>
            <a:spLocks noGrp="1" noChangeArrowheads="1"/>
          </p:cNvSpPr>
          <p:nvPr>
            <p:ph type="title"/>
          </p:nvPr>
        </p:nvSpPr>
        <p:spPr/>
        <p:txBody>
          <a:bodyPr/>
          <a:lstStyle/>
          <a:p>
            <a:pPr eaLnBrk="1" hangingPunct="1"/>
            <a:r>
              <a:rPr lang="en-US" altLang="en-US" dirty="0"/>
              <a:t>Short-Term Disability</a:t>
            </a:r>
          </a:p>
        </p:txBody>
      </p:sp>
      <p:sp>
        <p:nvSpPr>
          <p:cNvPr id="78852" name="Rectangle 3">
            <a:extLst>
              <a:ext uri="{FF2B5EF4-FFF2-40B4-BE49-F238E27FC236}">
                <a16:creationId xmlns:a16="http://schemas.microsoft.com/office/drawing/2014/main" id="{B1961C25-7386-E166-181B-F8FBA75A816B}"/>
              </a:ext>
            </a:extLst>
          </p:cNvPr>
          <p:cNvSpPr>
            <a:spLocks noGrp="1" noChangeArrowheads="1"/>
          </p:cNvSpPr>
          <p:nvPr>
            <p:ph type="body" idx="1"/>
          </p:nvPr>
        </p:nvSpPr>
        <p:spPr>
          <a:xfrm>
            <a:off x="609600" y="2165350"/>
            <a:ext cx="10972800" cy="4029710"/>
          </a:xfrm>
        </p:spPr>
        <p:txBody>
          <a:bodyPr/>
          <a:lstStyle/>
          <a:p>
            <a:pPr eaLnBrk="1" hangingPunct="1"/>
            <a:r>
              <a:rPr lang="en-US" altLang="en-US" dirty="0">
                <a:solidFill>
                  <a:schemeClr val="tx2"/>
                </a:solidFill>
              </a:rPr>
              <a:t>Short-term disability benefits replace 60% of your Metro salary if you become disabled and cannot work because of an illness or injury.</a:t>
            </a:r>
          </a:p>
          <a:p>
            <a:pPr eaLnBrk="1" hangingPunct="1"/>
            <a:r>
              <a:rPr lang="en-US" altLang="en-US" dirty="0">
                <a:solidFill>
                  <a:schemeClr val="tx2"/>
                </a:solidFill>
              </a:rPr>
              <a:t>If you do not enroll when first becoming eligible, you will be subject to a late enrollment penalty of 60 days for any condition other than an accidental injury.</a:t>
            </a:r>
          </a:p>
          <a:p>
            <a:pPr lvl="1" eaLnBrk="1" hangingPunct="1"/>
            <a:r>
              <a:rPr lang="en-US" altLang="en-US" sz="2200" dirty="0">
                <a:solidFill>
                  <a:schemeClr val="tx2"/>
                </a:solidFill>
              </a:rPr>
              <a:t>If you have a physical disease, mental disorder or if you are pregnant and you enroll in STD when first eligible (at this new hire orientation), you will NOT be subject to this late enrollment penalty.</a:t>
            </a:r>
          </a:p>
          <a:p>
            <a:pPr eaLnBrk="1" hangingPunct="1"/>
            <a:r>
              <a:rPr lang="en-US" altLang="en-US" dirty="0">
                <a:solidFill>
                  <a:schemeClr val="tx2"/>
                </a:solidFill>
              </a:rPr>
              <a:t>STD is offered through MetLife.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859C21DC-318F-3FCC-D5F2-5283C118D466}"/>
              </a:ext>
            </a:extLst>
          </p:cNvPr>
          <p:cNvSpPr>
            <a:spLocks noGrp="1" noChangeArrowheads="1"/>
          </p:cNvSpPr>
          <p:nvPr>
            <p:ph type="title"/>
          </p:nvPr>
        </p:nvSpPr>
        <p:spPr/>
        <p:txBody>
          <a:bodyPr/>
          <a:lstStyle/>
          <a:p>
            <a:r>
              <a:rPr lang="en-US" altLang="en-US" dirty="0"/>
              <a:t>2026 Short-Term Disability Insurance Premiums</a:t>
            </a:r>
          </a:p>
        </p:txBody>
      </p:sp>
      <p:graphicFrame>
        <p:nvGraphicFramePr>
          <p:cNvPr id="5" name="Table Placeholder 4">
            <a:extLst>
              <a:ext uri="{FF2B5EF4-FFF2-40B4-BE49-F238E27FC236}">
                <a16:creationId xmlns:a16="http://schemas.microsoft.com/office/drawing/2014/main" id="{54E822F0-4C4C-ECD7-2C7C-C335903770C4}"/>
              </a:ext>
            </a:extLst>
          </p:cNvPr>
          <p:cNvGraphicFramePr>
            <a:graphicFrameLocks noGrp="1"/>
          </p:cNvGraphicFramePr>
          <p:nvPr>
            <p:ph type="tbl" idx="1"/>
            <p:extLst>
              <p:ext uri="{D42A27DB-BD31-4B8C-83A1-F6EECF244321}">
                <p14:modId xmlns:p14="http://schemas.microsoft.com/office/powerpoint/2010/main" val="993776692"/>
              </p:ext>
            </p:extLst>
          </p:nvPr>
        </p:nvGraphicFramePr>
        <p:xfrm>
          <a:off x="609600" y="2484438"/>
          <a:ext cx="10972800" cy="3596335"/>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gridCol w="2641600">
                  <a:extLst>
                    <a:ext uri="{9D8B030D-6E8A-4147-A177-3AD203B41FA5}">
                      <a16:colId xmlns:a16="http://schemas.microsoft.com/office/drawing/2014/main" val="20003"/>
                    </a:ext>
                  </a:extLst>
                </a:gridCol>
              </a:tblGrid>
              <a:tr h="0">
                <a:tc gridSpan="4">
                  <a:txBody>
                    <a:bodyPr/>
                    <a:lstStyle/>
                    <a:p>
                      <a:endParaRPr lang="en-US" sz="800" b="0" dirty="0"/>
                    </a:p>
                  </a:txBody>
                  <a:tcPr marT="45717" marB="45717"/>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109723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a:ln>
                            <a:noFill/>
                          </a:ln>
                          <a:solidFill>
                            <a:schemeClr val="tx1"/>
                          </a:solidFill>
                          <a:effectLst/>
                          <a:latin typeface="Helvetica" pitchFamily="34" charset="0"/>
                          <a:ea typeface="MS PGothic" pitchFamily="34" charset="-128"/>
                        </a:rPr>
                        <a:t>Premiums are based upon your Metro salary.  This chart represents sample monthly premiums.  To calculate your monthly STD premiums, multiply .0261 times your </a:t>
                      </a:r>
                      <a:r>
                        <a:rPr kumimoji="0" lang="en-US" sz="2000" b="0" i="0" u="sng" strike="noStrike" cap="none" normalizeH="0" baseline="0" dirty="0">
                          <a:ln>
                            <a:noFill/>
                          </a:ln>
                          <a:solidFill>
                            <a:schemeClr val="tx1"/>
                          </a:solidFill>
                          <a:effectLst/>
                          <a:latin typeface="Helvetica" pitchFamily="34" charset="0"/>
                          <a:ea typeface="MS PGothic" pitchFamily="34" charset="-128"/>
                        </a:rPr>
                        <a:t>weekly</a:t>
                      </a:r>
                      <a:r>
                        <a:rPr kumimoji="0" lang="en-US" sz="2000" b="0" i="0" u="none" strike="noStrike" cap="none" normalizeH="0" baseline="0" dirty="0">
                          <a:ln>
                            <a:noFill/>
                          </a:ln>
                          <a:solidFill>
                            <a:schemeClr val="tx1"/>
                          </a:solidFill>
                          <a:effectLst/>
                          <a:latin typeface="Helvetica" pitchFamily="34" charset="0"/>
                          <a:ea typeface="MS PGothic" pitchFamily="34" charset="-128"/>
                        </a:rPr>
                        <a:t> (not monthly) pay.</a:t>
                      </a:r>
                      <a:endParaRPr lang="en-US" sz="2000" dirty="0">
                        <a:solidFill>
                          <a:schemeClr val="tx1"/>
                        </a:solidFill>
                      </a:endParaRPr>
                    </a:p>
                  </a:txBody>
                  <a:tcPr marT="45717" marB="45717" anchor="ctr">
                    <a:lnB w="28575" cap="flat" cmpd="sng" algn="ctr">
                      <a:solidFill>
                        <a:schemeClr val="tx1"/>
                      </a:solidFill>
                      <a:prstDash val="solid"/>
                      <a:round/>
                      <a:headEnd type="none" w="med" len="med"/>
                      <a:tailEnd type="none" w="med" len="med"/>
                    </a:lnB>
                    <a:solidFill>
                      <a:srgbClr val="FBD7CD"/>
                    </a:solidFill>
                  </a:tcPr>
                </a:tc>
                <a:tc hMerge="1">
                  <a:txBody>
                    <a:bodyPr/>
                    <a:lstStyle/>
                    <a:p>
                      <a:endParaRPr lang="en-US" sz="1800" dirty="0"/>
                    </a:p>
                  </a:txBody>
                  <a:tcPr marT="45724" marB="4572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BD7CD"/>
                    </a:solidFill>
                  </a:tcPr>
                </a:tc>
                <a:tc hMerge="1">
                  <a:txBody>
                    <a:bodyPr/>
                    <a:lstStyle/>
                    <a:p>
                      <a:pPr algn="ctr"/>
                      <a:endParaRPr lang="en-US" sz="1800" b="1" dirty="0">
                        <a:solidFill>
                          <a:schemeClr val="bg1"/>
                        </a:solidFill>
                      </a:endParaRPr>
                    </a:p>
                  </a:txBody>
                  <a:tcPr marT="45724" marB="45724" anchor="ctr">
                    <a:lnL w="28575" cap="flat" cmpd="sng" algn="ctr">
                      <a:solidFill>
                        <a:schemeClr val="tx1"/>
                      </a:solidFill>
                      <a:prstDash val="solid"/>
                      <a:round/>
                      <a:headEnd type="none" w="med" len="med"/>
                      <a:tailEnd type="none" w="med" len="med"/>
                    </a:lnL>
                    <a:solidFill>
                      <a:srgbClr val="06357A"/>
                    </a:solidFill>
                  </a:tcPr>
                </a:tc>
                <a:tc hMerge="1">
                  <a:txBody>
                    <a:bodyPr/>
                    <a:lstStyle/>
                    <a:p>
                      <a:pPr algn="ctr"/>
                      <a:endParaRPr lang="en-US" sz="1800" b="1" dirty="0">
                        <a:solidFill>
                          <a:schemeClr val="bg1"/>
                        </a:solidFill>
                      </a:endParaRPr>
                    </a:p>
                  </a:txBody>
                  <a:tcPr marT="45724" marB="45724" anchor="ctr">
                    <a:solidFill>
                      <a:srgbClr val="06357A"/>
                    </a:solidFill>
                  </a:tcPr>
                </a:tc>
                <a:extLst>
                  <a:ext uri="{0D108BD9-81ED-4DB2-BD59-A6C34878D82A}">
                    <a16:rowId xmlns:a16="http://schemas.microsoft.com/office/drawing/2014/main" val="10001"/>
                  </a:ext>
                </a:extLst>
              </a:tr>
              <a:tr h="579114">
                <a:tc>
                  <a:txBody>
                    <a:bodyPr/>
                    <a:lstStyle/>
                    <a:p>
                      <a:pPr algn="ctr"/>
                      <a:r>
                        <a:rPr lang="en-US" sz="2000" b="1" dirty="0">
                          <a:solidFill>
                            <a:schemeClr val="bg1"/>
                          </a:solidFill>
                        </a:rPr>
                        <a:t>Hourly Earnings</a:t>
                      </a:r>
                    </a:p>
                  </a:txBody>
                  <a:tcPr marT="45717" marB="45717" anchor="ctr">
                    <a:lnR w="31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6357A"/>
                    </a:solidFill>
                  </a:tcPr>
                </a:tc>
                <a:tc>
                  <a:txBody>
                    <a:bodyPr/>
                    <a:lstStyle/>
                    <a:p>
                      <a:pPr algn="ctr"/>
                      <a:r>
                        <a:rPr lang="en-US" sz="2000" b="1" dirty="0">
                          <a:solidFill>
                            <a:schemeClr val="bg1"/>
                          </a:solidFill>
                        </a:rPr>
                        <a:t>Weekly Earnings</a:t>
                      </a:r>
                    </a:p>
                  </a:txBody>
                  <a:tcPr marT="45717" marB="45717"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6357A"/>
                    </a:solidFill>
                  </a:tcPr>
                </a:tc>
                <a:tc>
                  <a:txBody>
                    <a:bodyPr/>
                    <a:lstStyle/>
                    <a:p>
                      <a:pPr algn="ctr"/>
                      <a:r>
                        <a:rPr lang="en-US" sz="2000" b="1" dirty="0">
                          <a:solidFill>
                            <a:schemeClr val="bg1"/>
                          </a:solidFill>
                        </a:rPr>
                        <a:t>Annual</a:t>
                      </a:r>
                      <a:r>
                        <a:rPr lang="en-US" sz="2000" b="1" baseline="0" dirty="0">
                          <a:solidFill>
                            <a:schemeClr val="bg1"/>
                          </a:solidFill>
                        </a:rPr>
                        <a:t> Earnings</a:t>
                      </a:r>
                      <a:endParaRPr lang="en-US" sz="2000" b="1" dirty="0">
                        <a:solidFill>
                          <a:schemeClr val="bg1"/>
                        </a:solidFill>
                      </a:endParaRPr>
                    </a:p>
                  </a:txBody>
                  <a:tcPr marT="45717" marB="45717"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6357A"/>
                    </a:solidFill>
                  </a:tcPr>
                </a:tc>
                <a:tc>
                  <a:txBody>
                    <a:bodyPr/>
                    <a:lstStyle/>
                    <a:p>
                      <a:pPr algn="ctr"/>
                      <a:r>
                        <a:rPr lang="en-US" sz="2000" b="1" dirty="0">
                          <a:solidFill>
                            <a:schemeClr val="bg1"/>
                          </a:solidFill>
                        </a:rPr>
                        <a:t>Sample Monthly Premium</a:t>
                      </a:r>
                    </a:p>
                  </a:txBody>
                  <a:tcPr marT="45717" marB="45717" anchor="ctr">
                    <a:lnL w="3175" cap="flat" cmpd="sng" algn="ctr">
                      <a:solidFill>
                        <a:schemeClr val="bg1"/>
                      </a:solidFill>
                      <a:prstDash val="solid"/>
                      <a:round/>
                      <a:headEnd type="none" w="med" len="med"/>
                      <a:tailEnd type="none" w="med" len="med"/>
                    </a:lnL>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6357A"/>
                    </a:solidFill>
                  </a:tcPr>
                </a:tc>
                <a:extLst>
                  <a:ext uri="{0D108BD9-81ED-4DB2-BD59-A6C34878D82A}">
                    <a16:rowId xmlns:a16="http://schemas.microsoft.com/office/drawing/2014/main" val="10002"/>
                  </a:ext>
                </a:extLst>
              </a:tr>
              <a:tr h="518061">
                <a:tc>
                  <a:txBody>
                    <a:bodyPr/>
                    <a:lstStyle/>
                    <a:p>
                      <a:pPr algn="ctr">
                        <a:spcBef>
                          <a:spcPts val="0"/>
                        </a:spcBef>
                        <a:spcAft>
                          <a:spcPts val="0"/>
                        </a:spcAft>
                      </a:pPr>
                      <a:r>
                        <a:rPr lang="en-US" sz="2000" b="0" dirty="0">
                          <a:solidFill>
                            <a:srgbClr val="06357A"/>
                          </a:solidFill>
                        </a:rPr>
                        <a:t>$18</a:t>
                      </a:r>
                    </a:p>
                  </a:txBody>
                  <a:tcPr marT="45743" marB="45743" anchor="ctr" horzOverflow="overflow">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2000" b="0" dirty="0">
                          <a:solidFill>
                            <a:srgbClr val="06357A"/>
                          </a:solidFill>
                        </a:rPr>
                        <a:t>$720</a:t>
                      </a:r>
                    </a:p>
                  </a:txBody>
                  <a:tcPr marT="45743" marB="457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2000" b="0" dirty="0">
                          <a:solidFill>
                            <a:srgbClr val="06357A"/>
                          </a:solidFill>
                        </a:rPr>
                        <a:t>$37,440</a:t>
                      </a:r>
                    </a:p>
                  </a:txBody>
                  <a:tcPr marT="45743" marB="457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2000" b="0" dirty="0">
                          <a:solidFill>
                            <a:srgbClr val="06357A"/>
                          </a:solidFill>
                        </a:rPr>
                        <a:t>$18.79</a:t>
                      </a:r>
                    </a:p>
                  </a:txBody>
                  <a:tcPr marT="45743" marB="45743" anchor="ctr" horzOverflow="overflow">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33324">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$22</a:t>
                      </a:r>
                    </a:p>
                  </a:txBody>
                  <a:tcPr marT="45743" marB="45743" anchor="ctr" horzOverflow="overflow">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 $880</a:t>
                      </a:r>
                    </a:p>
                  </a:txBody>
                  <a:tcPr marT="45743" marB="457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$45,760</a:t>
                      </a:r>
                    </a:p>
                  </a:txBody>
                  <a:tcPr marT="45743" marB="457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$22.97</a:t>
                      </a:r>
                    </a:p>
                  </a:txBody>
                  <a:tcPr marT="45743" marB="45743" anchor="ctr" horzOverflow="overflow">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33324">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$30</a:t>
                      </a:r>
                    </a:p>
                  </a:txBody>
                  <a:tcPr marT="45743" marB="45743" anchor="ctr" horzOverflow="overflow">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$1,200</a:t>
                      </a:r>
                    </a:p>
                  </a:txBody>
                  <a:tcPr marT="45743" marB="457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$62,400</a:t>
                      </a:r>
                    </a:p>
                  </a:txBody>
                  <a:tcPr marT="45743" marB="45743"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$31.32</a:t>
                      </a:r>
                    </a:p>
                  </a:txBody>
                  <a:tcPr marT="45743" marB="45743" anchor="ctr" horzOverflow="overflow">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0933" name="Slide Number Placeholder 3">
            <a:extLst>
              <a:ext uri="{FF2B5EF4-FFF2-40B4-BE49-F238E27FC236}">
                <a16:creationId xmlns:a16="http://schemas.microsoft.com/office/drawing/2014/main" id="{F45CDD92-E152-F8F7-4980-E38E1AE65C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7AE42146-BB00-4EB0-9775-8D527DBD5977}" type="slidenum">
              <a:rPr lang="en-US" altLang="en-US" sz="1000">
                <a:solidFill>
                  <a:srgbClr val="FFFFFF"/>
                </a:solidFill>
              </a:rPr>
              <a:pPr eaLnBrk="0" fontAlgn="base" hangingPunct="0">
                <a:spcBef>
                  <a:spcPct val="0"/>
                </a:spcBef>
                <a:spcAft>
                  <a:spcPct val="0"/>
                </a:spcAft>
                <a:buNone/>
              </a:pPr>
              <a:t>27</a:t>
            </a:fld>
            <a:endParaRPr lang="en-US" altLang="en-US" sz="1000" dirty="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a:extLst>
              <a:ext uri="{FF2B5EF4-FFF2-40B4-BE49-F238E27FC236}">
                <a16:creationId xmlns:a16="http://schemas.microsoft.com/office/drawing/2014/main" id="{0D2506C1-96F0-2E23-7B38-EC05B835FFE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D3AF5D9D-D0DD-4BE0-A069-A247E1C96E8B}" type="slidenum">
              <a:rPr lang="en-US" altLang="en-US" sz="1000">
                <a:solidFill>
                  <a:srgbClr val="FFFFFF"/>
                </a:solidFill>
              </a:rPr>
              <a:pPr eaLnBrk="0" fontAlgn="base" hangingPunct="0">
                <a:spcBef>
                  <a:spcPct val="0"/>
                </a:spcBef>
                <a:spcAft>
                  <a:spcPct val="0"/>
                </a:spcAft>
                <a:buNone/>
              </a:pPr>
              <a:t>28</a:t>
            </a:fld>
            <a:endParaRPr lang="en-US" altLang="en-US" sz="1000" dirty="0">
              <a:solidFill>
                <a:srgbClr val="FFFFFF"/>
              </a:solidFill>
            </a:endParaRPr>
          </a:p>
        </p:txBody>
      </p:sp>
      <p:sp>
        <p:nvSpPr>
          <p:cNvPr id="82947" name="Rectangle 2">
            <a:extLst>
              <a:ext uri="{FF2B5EF4-FFF2-40B4-BE49-F238E27FC236}">
                <a16:creationId xmlns:a16="http://schemas.microsoft.com/office/drawing/2014/main" id="{1DC38C2C-2F48-6C46-ED2E-79BB663199EF}"/>
              </a:ext>
            </a:extLst>
          </p:cNvPr>
          <p:cNvSpPr>
            <a:spLocks noGrp="1" noChangeArrowheads="1"/>
          </p:cNvSpPr>
          <p:nvPr>
            <p:ph type="title"/>
          </p:nvPr>
        </p:nvSpPr>
        <p:spPr/>
        <p:txBody>
          <a:bodyPr/>
          <a:lstStyle/>
          <a:p>
            <a:pPr eaLnBrk="1" hangingPunct="1"/>
            <a:r>
              <a:rPr lang="en-US" altLang="en-US" dirty="0"/>
              <a:t>Long-Term Disability</a:t>
            </a:r>
          </a:p>
        </p:txBody>
      </p:sp>
      <p:sp>
        <p:nvSpPr>
          <p:cNvPr id="82948" name="Rectangle 3">
            <a:extLst>
              <a:ext uri="{FF2B5EF4-FFF2-40B4-BE49-F238E27FC236}">
                <a16:creationId xmlns:a16="http://schemas.microsoft.com/office/drawing/2014/main" id="{3DEFF61D-850B-B314-E272-E169748DC7BE}"/>
              </a:ext>
            </a:extLst>
          </p:cNvPr>
          <p:cNvSpPr>
            <a:spLocks noGrp="1" noChangeArrowheads="1"/>
          </p:cNvSpPr>
          <p:nvPr>
            <p:ph type="body" idx="1"/>
          </p:nvPr>
        </p:nvSpPr>
        <p:spPr>
          <a:xfrm>
            <a:off x="609600" y="2165350"/>
            <a:ext cx="10972800" cy="4235450"/>
          </a:xfrm>
        </p:spPr>
        <p:txBody>
          <a:bodyPr/>
          <a:lstStyle/>
          <a:p>
            <a:pPr eaLnBrk="1" hangingPunct="1"/>
            <a:r>
              <a:rPr lang="en-US" altLang="en-US" dirty="0"/>
              <a:t>Long-term disability benefits replace 50% of your Metro salary if you become disabled and cannot work because of an illness or injury.</a:t>
            </a:r>
          </a:p>
          <a:p>
            <a:pPr eaLnBrk="1" hangingPunct="1"/>
            <a:r>
              <a:rPr lang="en-US" altLang="en-US" dirty="0"/>
              <a:t>Benefits begin after 180 days of continuous disability.</a:t>
            </a:r>
          </a:p>
          <a:p>
            <a:pPr eaLnBrk="1" hangingPunct="1"/>
            <a:r>
              <a:rPr lang="en-US" altLang="en-US" dirty="0"/>
              <a:t>In certain circumstances, pre-existing medical conditions may exclude you from being eligible for benefits for the first 12 months of employment.  Contact Metro’s carrier, MetLife, before enrolling if you have a pre-existing condition. </a:t>
            </a:r>
          </a:p>
          <a:p>
            <a:pPr eaLnBrk="1" hangingPunct="1"/>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51A1B6A7-1BFC-F251-DD9A-E88C3320AD0C}"/>
              </a:ext>
            </a:extLst>
          </p:cNvPr>
          <p:cNvSpPr>
            <a:spLocks noGrp="1" noChangeArrowheads="1"/>
          </p:cNvSpPr>
          <p:nvPr>
            <p:ph type="title"/>
          </p:nvPr>
        </p:nvSpPr>
        <p:spPr/>
        <p:txBody>
          <a:bodyPr/>
          <a:lstStyle/>
          <a:p>
            <a:r>
              <a:rPr lang="en-US" altLang="en-US" dirty="0"/>
              <a:t>2026 Long-Term Disability Insurance Premiums</a:t>
            </a:r>
          </a:p>
        </p:txBody>
      </p:sp>
      <p:graphicFrame>
        <p:nvGraphicFramePr>
          <p:cNvPr id="5" name="Table Placeholder 4">
            <a:extLst>
              <a:ext uri="{FF2B5EF4-FFF2-40B4-BE49-F238E27FC236}">
                <a16:creationId xmlns:a16="http://schemas.microsoft.com/office/drawing/2014/main" id="{26F0009B-E025-FD5D-BDB3-0C099FFA483A}"/>
              </a:ext>
            </a:extLst>
          </p:cNvPr>
          <p:cNvGraphicFramePr>
            <a:graphicFrameLocks noGrp="1"/>
          </p:cNvGraphicFramePr>
          <p:nvPr>
            <p:ph type="tbl" idx="1"/>
            <p:extLst>
              <p:ext uri="{D42A27DB-BD31-4B8C-83A1-F6EECF244321}">
                <p14:modId xmlns:p14="http://schemas.microsoft.com/office/powerpoint/2010/main" val="3866283918"/>
              </p:ext>
            </p:extLst>
          </p:nvPr>
        </p:nvGraphicFramePr>
        <p:xfrm>
          <a:off x="609600" y="2209801"/>
          <a:ext cx="10972800" cy="3417328"/>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gridCol w="2641600">
                  <a:extLst>
                    <a:ext uri="{9D8B030D-6E8A-4147-A177-3AD203B41FA5}">
                      <a16:colId xmlns:a16="http://schemas.microsoft.com/office/drawing/2014/main" val="20003"/>
                    </a:ext>
                  </a:extLst>
                </a:gridCol>
              </a:tblGrid>
              <a:tr h="182525">
                <a:tc gridSpan="4">
                  <a:txBody>
                    <a:bodyPr/>
                    <a:lstStyle/>
                    <a:p>
                      <a:endParaRPr lang="en-US" sz="800" b="0" dirty="0"/>
                    </a:p>
                  </a:txBody>
                  <a:tcPr marT="45718" marB="45718"/>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91822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a:ln>
                            <a:noFill/>
                          </a:ln>
                          <a:solidFill>
                            <a:schemeClr val="tx1"/>
                          </a:solidFill>
                          <a:effectLst/>
                          <a:latin typeface="Helvetica" pitchFamily="34" charset="0"/>
                          <a:ea typeface="MS PGothic" pitchFamily="34" charset="-128"/>
                        </a:rPr>
                        <a:t>Premiums are based upon your Metro salary.  This chart represents sample monthly premiums.  To calculate your monthly LTD premiums, multiply .00264 times your </a:t>
                      </a:r>
                      <a:r>
                        <a:rPr kumimoji="0" lang="en-US" sz="2000" b="0" i="0" u="sng" strike="noStrike" cap="none" normalizeH="0" baseline="0" dirty="0">
                          <a:ln>
                            <a:noFill/>
                          </a:ln>
                          <a:solidFill>
                            <a:schemeClr val="tx1"/>
                          </a:solidFill>
                          <a:effectLst/>
                          <a:latin typeface="Helvetica" pitchFamily="34" charset="0"/>
                          <a:ea typeface="MS PGothic" pitchFamily="34" charset="-128"/>
                        </a:rPr>
                        <a:t>monthly</a:t>
                      </a:r>
                      <a:r>
                        <a:rPr kumimoji="0" lang="en-US" sz="2000" b="0" i="0" u="none" strike="noStrike" cap="none" normalizeH="0" baseline="0" dirty="0">
                          <a:ln>
                            <a:noFill/>
                          </a:ln>
                          <a:solidFill>
                            <a:schemeClr val="tx1"/>
                          </a:solidFill>
                          <a:effectLst/>
                          <a:latin typeface="Helvetica" pitchFamily="34" charset="0"/>
                          <a:ea typeface="MS PGothic" pitchFamily="34" charset="-128"/>
                        </a:rPr>
                        <a:t> (not weekly) pay.</a:t>
                      </a:r>
                      <a:endParaRPr lang="en-US" sz="2000" dirty="0">
                        <a:solidFill>
                          <a:schemeClr val="tx1"/>
                        </a:solidFill>
                      </a:endParaRPr>
                    </a:p>
                  </a:txBody>
                  <a:tcPr marT="45718" marB="45718" anchor="ctr">
                    <a:lnB w="28575" cap="flat" cmpd="sng" algn="ctr">
                      <a:solidFill>
                        <a:schemeClr val="tx1"/>
                      </a:solidFill>
                      <a:prstDash val="solid"/>
                      <a:round/>
                      <a:headEnd type="none" w="med" len="med"/>
                      <a:tailEnd type="none" w="med" len="med"/>
                    </a:lnB>
                    <a:solidFill>
                      <a:srgbClr val="FBD7CD"/>
                    </a:solidFill>
                  </a:tcPr>
                </a:tc>
                <a:tc hMerge="1">
                  <a:txBody>
                    <a:bodyPr/>
                    <a:lstStyle/>
                    <a:p>
                      <a:endParaRPr lang="en-US" sz="1800" dirty="0"/>
                    </a:p>
                  </a:txBody>
                  <a:tcPr marT="45724" marB="4572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BD7CD"/>
                    </a:solidFill>
                  </a:tcPr>
                </a:tc>
                <a:tc hMerge="1">
                  <a:txBody>
                    <a:bodyPr/>
                    <a:lstStyle/>
                    <a:p>
                      <a:pPr algn="ctr"/>
                      <a:endParaRPr lang="en-US" sz="1800" b="1" dirty="0">
                        <a:solidFill>
                          <a:schemeClr val="bg1"/>
                        </a:solidFill>
                      </a:endParaRPr>
                    </a:p>
                  </a:txBody>
                  <a:tcPr marT="45724" marB="45724" anchor="ctr">
                    <a:lnL w="28575" cap="flat" cmpd="sng" algn="ctr">
                      <a:solidFill>
                        <a:schemeClr val="tx1"/>
                      </a:solidFill>
                      <a:prstDash val="solid"/>
                      <a:round/>
                      <a:headEnd type="none" w="med" len="med"/>
                      <a:tailEnd type="none" w="med" len="med"/>
                    </a:lnL>
                    <a:solidFill>
                      <a:srgbClr val="06357A"/>
                    </a:solidFill>
                  </a:tcPr>
                </a:tc>
                <a:tc hMerge="1">
                  <a:txBody>
                    <a:bodyPr/>
                    <a:lstStyle/>
                    <a:p>
                      <a:pPr algn="ctr"/>
                      <a:endParaRPr lang="en-US" sz="1800" b="1" dirty="0">
                        <a:solidFill>
                          <a:schemeClr val="bg1"/>
                        </a:solidFill>
                      </a:endParaRPr>
                    </a:p>
                  </a:txBody>
                  <a:tcPr marT="45724" marB="45724" anchor="ctr">
                    <a:solidFill>
                      <a:srgbClr val="06357A"/>
                    </a:solidFill>
                  </a:tcPr>
                </a:tc>
                <a:extLst>
                  <a:ext uri="{0D108BD9-81ED-4DB2-BD59-A6C34878D82A}">
                    <a16:rowId xmlns:a16="http://schemas.microsoft.com/office/drawing/2014/main" val="10001"/>
                  </a:ext>
                </a:extLst>
              </a:tr>
              <a:tr h="579116">
                <a:tc>
                  <a:txBody>
                    <a:bodyPr/>
                    <a:lstStyle/>
                    <a:p>
                      <a:pPr algn="ctr"/>
                      <a:r>
                        <a:rPr lang="en-US" sz="2000" b="1" dirty="0">
                          <a:solidFill>
                            <a:schemeClr val="bg1"/>
                          </a:solidFill>
                        </a:rPr>
                        <a:t>Hourly Earnings</a:t>
                      </a:r>
                    </a:p>
                  </a:txBody>
                  <a:tcPr marT="45718" marB="45718" anchor="ctr">
                    <a:lnR w="31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6357A"/>
                    </a:solidFill>
                  </a:tcPr>
                </a:tc>
                <a:tc>
                  <a:txBody>
                    <a:bodyPr/>
                    <a:lstStyle/>
                    <a:p>
                      <a:pPr algn="ctr"/>
                      <a:r>
                        <a:rPr lang="en-US" sz="2000" b="1" dirty="0">
                          <a:solidFill>
                            <a:schemeClr val="bg1"/>
                          </a:solidFill>
                        </a:rPr>
                        <a:t>Monthly Earnings</a:t>
                      </a:r>
                    </a:p>
                  </a:txBody>
                  <a:tcPr marT="45718" marB="4571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6357A"/>
                    </a:solidFill>
                  </a:tcPr>
                </a:tc>
                <a:tc>
                  <a:txBody>
                    <a:bodyPr/>
                    <a:lstStyle/>
                    <a:p>
                      <a:pPr algn="ctr"/>
                      <a:r>
                        <a:rPr lang="en-US" sz="2000" b="1" dirty="0">
                          <a:solidFill>
                            <a:schemeClr val="bg1"/>
                          </a:solidFill>
                        </a:rPr>
                        <a:t>Annual</a:t>
                      </a:r>
                      <a:r>
                        <a:rPr lang="en-US" sz="2000" b="1" baseline="0" dirty="0">
                          <a:solidFill>
                            <a:schemeClr val="bg1"/>
                          </a:solidFill>
                        </a:rPr>
                        <a:t> Earnings</a:t>
                      </a:r>
                      <a:endParaRPr lang="en-US" sz="2000" b="1" dirty="0">
                        <a:solidFill>
                          <a:schemeClr val="bg1"/>
                        </a:solidFill>
                      </a:endParaRPr>
                    </a:p>
                  </a:txBody>
                  <a:tcPr marT="45718" marB="4571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6357A"/>
                    </a:solidFill>
                  </a:tcPr>
                </a:tc>
                <a:tc>
                  <a:txBody>
                    <a:bodyPr/>
                    <a:lstStyle/>
                    <a:p>
                      <a:pPr algn="ctr"/>
                      <a:r>
                        <a:rPr lang="en-US" sz="2000" b="1" dirty="0">
                          <a:solidFill>
                            <a:schemeClr val="bg1"/>
                          </a:solidFill>
                        </a:rPr>
                        <a:t>Sample Monthly Premium</a:t>
                      </a:r>
                    </a:p>
                  </a:txBody>
                  <a:tcPr marT="45718" marB="45718" anchor="ctr">
                    <a:lnL w="3175" cap="flat" cmpd="sng" algn="ctr">
                      <a:solidFill>
                        <a:schemeClr val="bg1"/>
                      </a:solidFill>
                      <a:prstDash val="solid"/>
                      <a:round/>
                      <a:headEnd type="none" w="med" len="med"/>
                      <a:tailEnd type="none" w="med" len="med"/>
                    </a:lnL>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6357A"/>
                    </a:solidFill>
                  </a:tcPr>
                </a:tc>
                <a:extLst>
                  <a:ext uri="{0D108BD9-81ED-4DB2-BD59-A6C34878D82A}">
                    <a16:rowId xmlns:a16="http://schemas.microsoft.com/office/drawing/2014/main" val="10002"/>
                  </a:ext>
                </a:extLst>
              </a:tr>
              <a:tr h="518061">
                <a:tc>
                  <a:txBody>
                    <a:bodyPr/>
                    <a:lstStyle/>
                    <a:p>
                      <a:pPr algn="ctr">
                        <a:spcBef>
                          <a:spcPts val="0"/>
                        </a:spcBef>
                        <a:spcAft>
                          <a:spcPts val="0"/>
                        </a:spcAft>
                      </a:pPr>
                      <a:r>
                        <a:rPr lang="en-US" sz="2000" b="0" dirty="0">
                          <a:solidFill>
                            <a:srgbClr val="06357A"/>
                          </a:solidFill>
                        </a:rPr>
                        <a:t>$18</a:t>
                      </a:r>
                    </a:p>
                  </a:txBody>
                  <a:tcPr marT="45744" marB="45744" anchor="ctr" horzOverflow="overflow">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2000" b="0" dirty="0">
                          <a:solidFill>
                            <a:srgbClr val="06357A"/>
                          </a:solidFill>
                        </a:rPr>
                        <a:t>$3,120</a:t>
                      </a:r>
                    </a:p>
                  </a:txBody>
                  <a:tcPr marT="45744" marB="457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2000" b="0" dirty="0">
                          <a:solidFill>
                            <a:srgbClr val="06357A"/>
                          </a:solidFill>
                        </a:rPr>
                        <a:t>$37,440</a:t>
                      </a:r>
                    </a:p>
                  </a:txBody>
                  <a:tcPr marT="45744" marB="457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2000" b="0" dirty="0">
                          <a:solidFill>
                            <a:srgbClr val="06357A"/>
                          </a:solidFill>
                        </a:rPr>
                        <a:t>$8.24</a:t>
                      </a:r>
                    </a:p>
                  </a:txBody>
                  <a:tcPr marT="45744" marB="45744" anchor="ctr" horzOverflow="overflow">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33324">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$22</a:t>
                      </a:r>
                    </a:p>
                  </a:txBody>
                  <a:tcPr marT="45744" marB="45744" anchor="ctr" horzOverflow="overflow">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 $3,813</a:t>
                      </a:r>
                    </a:p>
                  </a:txBody>
                  <a:tcPr marT="45744" marB="457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$45,760</a:t>
                      </a:r>
                    </a:p>
                  </a:txBody>
                  <a:tcPr marT="45744" marB="457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$10.07</a:t>
                      </a:r>
                    </a:p>
                  </a:txBody>
                  <a:tcPr marT="45744" marB="45744" anchor="ctr" horzOverflow="overflow">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33324">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$30</a:t>
                      </a:r>
                    </a:p>
                  </a:txBody>
                  <a:tcPr marT="45744" marB="45744" anchor="ctr" horzOverflow="overflow">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$5,200</a:t>
                      </a:r>
                    </a:p>
                  </a:txBody>
                  <a:tcPr marT="45744" marB="457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$62,400</a:t>
                      </a:r>
                    </a:p>
                  </a:txBody>
                  <a:tcPr marT="45744" marB="45744"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a:ln>
                            <a:noFill/>
                          </a:ln>
                          <a:solidFill>
                            <a:srgbClr val="06357A"/>
                          </a:solidFill>
                          <a:effectLst/>
                          <a:latin typeface="Helvetica" pitchFamily="34" charset="0"/>
                          <a:ea typeface="ＭＳ Ｐゴシック" pitchFamily="48" charset="-128"/>
                        </a:rPr>
                        <a:t>$13.73</a:t>
                      </a:r>
                    </a:p>
                  </a:txBody>
                  <a:tcPr marT="45744" marB="45744" anchor="ctr" horzOverflow="overflow">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5029" name="Slide Number Placeholder 3">
            <a:extLst>
              <a:ext uri="{FF2B5EF4-FFF2-40B4-BE49-F238E27FC236}">
                <a16:creationId xmlns:a16="http://schemas.microsoft.com/office/drawing/2014/main" id="{12DC101E-8FE9-F0E3-1EB4-9430E1E6780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379F973B-B7DC-4A65-A7F1-E699DB5CBE30}" type="slidenum">
              <a:rPr lang="en-US" altLang="en-US" sz="1000">
                <a:solidFill>
                  <a:srgbClr val="FFFFFF"/>
                </a:solidFill>
              </a:rPr>
              <a:pPr eaLnBrk="0" fontAlgn="base" hangingPunct="0">
                <a:spcBef>
                  <a:spcPct val="0"/>
                </a:spcBef>
                <a:spcAft>
                  <a:spcPct val="0"/>
                </a:spcAft>
                <a:buNone/>
              </a:pPr>
              <a:t>29</a:t>
            </a:fld>
            <a:endParaRPr lang="en-US" altLang="en-US" sz="10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DB63304-93B4-85B9-4CC7-49F01577C242}"/>
              </a:ext>
            </a:extLst>
          </p:cNvPr>
          <p:cNvSpPr>
            <a:spLocks noGrp="1" noChangeArrowheads="1"/>
          </p:cNvSpPr>
          <p:nvPr>
            <p:ph type="title"/>
          </p:nvPr>
        </p:nvSpPr>
        <p:spPr/>
        <p:txBody>
          <a:bodyPr/>
          <a:lstStyle/>
          <a:p>
            <a:r>
              <a:rPr lang="en-US" altLang="en-US" dirty="0"/>
              <a:t>Enrolling in Coverage</a:t>
            </a:r>
          </a:p>
        </p:txBody>
      </p:sp>
      <p:sp>
        <p:nvSpPr>
          <p:cNvPr id="11267" name="Content Placeholder 2">
            <a:extLst>
              <a:ext uri="{FF2B5EF4-FFF2-40B4-BE49-F238E27FC236}">
                <a16:creationId xmlns:a16="http://schemas.microsoft.com/office/drawing/2014/main" id="{2D445F0D-1426-FEB0-2BC8-A7C396EC05D5}"/>
              </a:ext>
            </a:extLst>
          </p:cNvPr>
          <p:cNvSpPr>
            <a:spLocks noGrp="1" noChangeArrowheads="1"/>
          </p:cNvSpPr>
          <p:nvPr>
            <p:ph idx="1"/>
          </p:nvPr>
        </p:nvSpPr>
        <p:spPr>
          <a:xfrm>
            <a:off x="609600" y="2222500"/>
            <a:ext cx="10972800" cy="3061881"/>
          </a:xfrm>
        </p:spPr>
        <p:txBody>
          <a:bodyPr/>
          <a:lstStyle/>
          <a:p>
            <a:pPr eaLnBrk="1" hangingPunct="1">
              <a:lnSpc>
                <a:spcPct val="90000"/>
              </a:lnSpc>
            </a:pPr>
            <a:r>
              <a:rPr lang="en-US" altLang="en-US" dirty="0">
                <a:solidFill>
                  <a:schemeClr val="tx2"/>
                </a:solidFill>
              </a:rPr>
              <a:t>Coverage is effective the first day of the month following 30 days of employment.</a:t>
            </a:r>
          </a:p>
          <a:p>
            <a:pPr eaLnBrk="1" hangingPunct="1">
              <a:lnSpc>
                <a:spcPct val="90000"/>
              </a:lnSpc>
            </a:pPr>
            <a:r>
              <a:rPr lang="en-US" altLang="en-US" dirty="0">
                <a:solidFill>
                  <a:schemeClr val="tx2"/>
                </a:solidFill>
              </a:rPr>
              <a:t>What if I do not enroll in coverage?</a:t>
            </a:r>
          </a:p>
          <a:p>
            <a:pPr lvl="1" eaLnBrk="1" hangingPunct="1">
              <a:lnSpc>
                <a:spcPct val="90000"/>
              </a:lnSpc>
              <a:spcBef>
                <a:spcPts val="600"/>
              </a:spcBef>
            </a:pPr>
            <a:r>
              <a:rPr lang="en-US" altLang="en-US" sz="2200" dirty="0">
                <a:solidFill>
                  <a:schemeClr val="tx2"/>
                </a:solidFill>
              </a:rPr>
              <a:t>If you do not complete and submit an enrollment form by the deadline provided in the email with this presentation, you will automatically be enrolled in single coverage in the PPO medical plan and Flexible dental plan.</a:t>
            </a:r>
          </a:p>
          <a:p>
            <a:pPr lvl="1" eaLnBrk="1" hangingPunct="1">
              <a:lnSpc>
                <a:spcPct val="90000"/>
              </a:lnSpc>
              <a:spcBef>
                <a:spcPts val="600"/>
              </a:spcBef>
            </a:pPr>
            <a:endParaRPr lang="en-US" altLang="en-US" sz="2200" dirty="0">
              <a:solidFill>
                <a:schemeClr val="tx2"/>
              </a:solidFill>
            </a:endParaRPr>
          </a:p>
          <a:p>
            <a:pPr marL="0" indent="0">
              <a:buNone/>
            </a:pPr>
            <a:endParaRPr lang="en-US" altLang="en-US" dirty="0"/>
          </a:p>
        </p:txBody>
      </p:sp>
      <p:sp>
        <p:nvSpPr>
          <p:cNvPr id="11268" name="Slide Number Placeholder 3">
            <a:extLst>
              <a:ext uri="{FF2B5EF4-FFF2-40B4-BE49-F238E27FC236}">
                <a16:creationId xmlns:a16="http://schemas.microsoft.com/office/drawing/2014/main" id="{F857C0DF-3553-B050-E249-0FD51021508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CBA1B60C-6EF1-47DE-9C60-ED9709CF9428}" type="slidenum">
              <a:rPr lang="en-US" altLang="en-US" sz="1000">
                <a:solidFill>
                  <a:srgbClr val="FFFFFF"/>
                </a:solidFill>
              </a:rPr>
              <a:pPr eaLnBrk="0" fontAlgn="base" hangingPunct="0">
                <a:spcBef>
                  <a:spcPct val="0"/>
                </a:spcBef>
                <a:spcAft>
                  <a:spcPct val="0"/>
                </a:spcAft>
                <a:buNone/>
              </a:pPr>
              <a:t>3</a:t>
            </a:fld>
            <a:endParaRPr lang="en-US" altLang="en-US" sz="1000" dirty="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a:extLst>
              <a:ext uri="{FF2B5EF4-FFF2-40B4-BE49-F238E27FC236}">
                <a16:creationId xmlns:a16="http://schemas.microsoft.com/office/drawing/2014/main" id="{68A789E7-D6AC-FBF6-2A5F-46BBCBA2CA8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4B332275-7D63-4D32-98F4-45E45059EF78}" type="slidenum">
              <a:rPr lang="en-US" altLang="en-US" sz="1000">
                <a:solidFill>
                  <a:srgbClr val="FFFFFF"/>
                </a:solidFill>
              </a:rPr>
              <a:pPr eaLnBrk="0" fontAlgn="base" hangingPunct="0">
                <a:spcBef>
                  <a:spcPct val="0"/>
                </a:spcBef>
                <a:spcAft>
                  <a:spcPct val="0"/>
                </a:spcAft>
                <a:buNone/>
              </a:pPr>
              <a:t>30</a:t>
            </a:fld>
            <a:endParaRPr lang="en-US" altLang="en-US" sz="1000" dirty="0">
              <a:solidFill>
                <a:srgbClr val="FFFFFF"/>
              </a:solidFill>
            </a:endParaRPr>
          </a:p>
        </p:txBody>
      </p:sp>
      <p:sp>
        <p:nvSpPr>
          <p:cNvPr id="87043" name="Rectangle 2">
            <a:extLst>
              <a:ext uri="{FF2B5EF4-FFF2-40B4-BE49-F238E27FC236}">
                <a16:creationId xmlns:a16="http://schemas.microsoft.com/office/drawing/2014/main" id="{D25D1B6E-CEF6-5371-1D26-87C5811956F6}"/>
              </a:ext>
            </a:extLst>
          </p:cNvPr>
          <p:cNvSpPr>
            <a:spLocks noGrp="1" noChangeArrowheads="1"/>
          </p:cNvSpPr>
          <p:nvPr>
            <p:ph type="title"/>
          </p:nvPr>
        </p:nvSpPr>
        <p:spPr/>
        <p:txBody>
          <a:bodyPr/>
          <a:lstStyle/>
          <a:p>
            <a:pPr eaLnBrk="1" hangingPunct="1"/>
            <a:r>
              <a:rPr lang="en-US" altLang="en-US" dirty="0"/>
              <a:t>Flexible Spending Accounts</a:t>
            </a:r>
          </a:p>
        </p:txBody>
      </p:sp>
      <p:sp>
        <p:nvSpPr>
          <p:cNvPr id="87044" name="Rectangle 3">
            <a:extLst>
              <a:ext uri="{FF2B5EF4-FFF2-40B4-BE49-F238E27FC236}">
                <a16:creationId xmlns:a16="http://schemas.microsoft.com/office/drawing/2014/main" id="{0137F8B1-961A-B77E-0A6C-DD86CB788DE3}"/>
              </a:ext>
            </a:extLst>
          </p:cNvPr>
          <p:cNvSpPr>
            <a:spLocks noGrp="1" noChangeArrowheads="1"/>
          </p:cNvSpPr>
          <p:nvPr>
            <p:ph type="body" idx="1"/>
          </p:nvPr>
        </p:nvSpPr>
        <p:spPr>
          <a:xfrm>
            <a:off x="609600" y="2124075"/>
            <a:ext cx="10972800" cy="4464050"/>
          </a:xfrm>
        </p:spPr>
        <p:txBody>
          <a:bodyPr/>
          <a:lstStyle/>
          <a:p>
            <a:pPr eaLnBrk="1" hangingPunct="1"/>
            <a:r>
              <a:rPr lang="en-US" altLang="en-US" dirty="0">
                <a:solidFill>
                  <a:schemeClr val="tx2"/>
                </a:solidFill>
              </a:rPr>
              <a:t>Flexible Spending Accounts (FSA) allow you to set aside a tax-free portion of your salary to reimburse yourself for many types of care expenses not covered by insurance.  </a:t>
            </a:r>
          </a:p>
          <a:p>
            <a:pPr eaLnBrk="1" hangingPunct="1"/>
            <a:r>
              <a:rPr lang="en-US" altLang="en-US" dirty="0">
                <a:solidFill>
                  <a:schemeClr val="tx2"/>
                </a:solidFill>
              </a:rPr>
              <a:t>Metro offers two tax-saving options under the FSA program:</a:t>
            </a:r>
          </a:p>
          <a:p>
            <a:pPr lvl="1" eaLnBrk="1" hangingPunct="1">
              <a:spcAft>
                <a:spcPts val="0"/>
              </a:spcAft>
            </a:pPr>
            <a:r>
              <a:rPr lang="en-US" altLang="en-US" sz="2200" dirty="0">
                <a:solidFill>
                  <a:schemeClr val="tx2"/>
                </a:solidFill>
              </a:rPr>
              <a:t>Health Care Account </a:t>
            </a:r>
          </a:p>
          <a:p>
            <a:pPr lvl="1" eaLnBrk="1" hangingPunct="1">
              <a:spcAft>
                <a:spcPts val="0"/>
              </a:spcAft>
            </a:pPr>
            <a:r>
              <a:rPr lang="en-US" altLang="en-US" sz="2200" dirty="0">
                <a:solidFill>
                  <a:schemeClr val="tx2"/>
                </a:solidFill>
              </a:rPr>
              <a:t>Dependent Care Account</a:t>
            </a:r>
          </a:p>
          <a:p>
            <a:pPr marL="0" indent="0" eaLnBrk="1" hangingPunct="1">
              <a:spcAft>
                <a:spcPct val="25000"/>
              </a:spcAft>
              <a:buNone/>
            </a:pPr>
            <a:endParaRPr lang="en-US" altLang="en-US" b="1" dirty="0">
              <a:solidFill>
                <a:schemeClr val="tx2"/>
              </a:solidFill>
            </a:endParaRPr>
          </a:p>
          <a:p>
            <a:pPr marL="0" indent="0" eaLnBrk="1" hangingPunct="1">
              <a:spcAft>
                <a:spcPct val="25000"/>
              </a:spcAft>
              <a:buNone/>
            </a:pPr>
            <a:endParaRPr lang="en-US" altLang="en-US" b="1" dirty="0">
              <a:solidFill>
                <a:schemeClr val="tx2"/>
              </a:solidFill>
            </a:endParaRPr>
          </a:p>
          <a:p>
            <a:pPr marL="0" indent="0" algn="ctr" eaLnBrk="1" hangingPunct="1">
              <a:spcBef>
                <a:spcPts val="0"/>
              </a:spcBef>
              <a:spcAft>
                <a:spcPts val="0"/>
              </a:spcAft>
              <a:buNone/>
            </a:pPr>
            <a:r>
              <a:rPr lang="en-US" altLang="en-US" b="1" dirty="0">
                <a:solidFill>
                  <a:schemeClr val="tx2"/>
                </a:solidFill>
              </a:rPr>
              <a:t>Plan your contributions carefully, because if you do not use your</a:t>
            </a:r>
          </a:p>
          <a:p>
            <a:pPr marL="0" indent="0" algn="ctr" eaLnBrk="1" hangingPunct="1">
              <a:spcBef>
                <a:spcPts val="0"/>
              </a:spcBef>
              <a:spcAft>
                <a:spcPts val="0"/>
              </a:spcAft>
              <a:buNone/>
            </a:pPr>
            <a:r>
              <a:rPr lang="en-US" altLang="en-US" b="1" dirty="0">
                <a:solidFill>
                  <a:schemeClr val="tx2"/>
                </a:solidFill>
              </a:rPr>
              <a:t>FSA dollars you will lose them.</a:t>
            </a:r>
          </a:p>
          <a:p>
            <a:pPr marL="457200" lvl="1" indent="0" eaLnBrk="1" hangingPunct="1">
              <a:spcAft>
                <a:spcPct val="25000"/>
              </a:spcAft>
              <a:buNone/>
            </a:pPr>
            <a:endParaRPr lang="en-US" altLang="en-US" sz="2200" dirty="0">
              <a:solidFill>
                <a:srgbClr val="663700"/>
              </a:solidFill>
            </a:endParaRPr>
          </a:p>
          <a:p>
            <a:pPr lvl="1" eaLnBrk="1" hangingPunct="1">
              <a:spcAft>
                <a:spcPct val="25000"/>
              </a:spcAft>
            </a:pP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0EF1E24A-52CE-5D95-E723-69632D09A6C5}"/>
              </a:ext>
            </a:extLst>
          </p:cNvPr>
          <p:cNvSpPr>
            <a:spLocks noGrp="1" noChangeArrowheads="1"/>
          </p:cNvSpPr>
          <p:nvPr>
            <p:ph type="title"/>
          </p:nvPr>
        </p:nvSpPr>
        <p:spPr>
          <a:xfrm>
            <a:off x="552450" y="1160464"/>
            <a:ext cx="8229600" cy="838200"/>
          </a:xfrm>
        </p:spPr>
        <p:txBody>
          <a:bodyPr/>
          <a:lstStyle/>
          <a:p>
            <a:r>
              <a:rPr lang="en-US" altLang="en-US" dirty="0"/>
              <a:t>Health Care Flexible Spending Account</a:t>
            </a:r>
          </a:p>
        </p:txBody>
      </p:sp>
      <p:sp>
        <p:nvSpPr>
          <p:cNvPr id="3" name="Content Placeholder 2">
            <a:extLst>
              <a:ext uri="{FF2B5EF4-FFF2-40B4-BE49-F238E27FC236}">
                <a16:creationId xmlns:a16="http://schemas.microsoft.com/office/drawing/2014/main" id="{1B61C7D8-0667-0188-0B3F-C7A2A8F00025}"/>
              </a:ext>
            </a:extLst>
          </p:cNvPr>
          <p:cNvSpPr>
            <a:spLocks noGrp="1"/>
          </p:cNvSpPr>
          <p:nvPr>
            <p:ph idx="1"/>
          </p:nvPr>
        </p:nvSpPr>
        <p:spPr>
          <a:xfrm>
            <a:off x="552450" y="1998664"/>
            <a:ext cx="11029950" cy="4706937"/>
          </a:xfrm>
        </p:spPr>
        <p:txBody>
          <a:bodyPr/>
          <a:lstStyle/>
          <a:p>
            <a:pPr>
              <a:defRPr/>
            </a:pPr>
            <a:r>
              <a:rPr lang="en-US" altLang="en-US" dirty="0">
                <a:solidFill>
                  <a:schemeClr val="tx2"/>
                </a:solidFill>
              </a:rPr>
              <a:t>The Health Care FSA includes most health care expenses that are not covered by your medical, dental and vision plans or out-of-pocket expenses, such as: </a:t>
            </a:r>
          </a:p>
          <a:p>
            <a:pPr lvl="1">
              <a:defRPr/>
            </a:pPr>
            <a:r>
              <a:rPr lang="en-US" altLang="en-US" sz="2200" dirty="0">
                <a:solidFill>
                  <a:schemeClr val="tx2"/>
                </a:solidFill>
              </a:rPr>
              <a:t>Deductibles and copays</a:t>
            </a:r>
          </a:p>
          <a:p>
            <a:pPr lvl="1">
              <a:defRPr/>
            </a:pPr>
            <a:r>
              <a:rPr lang="en-US" altLang="en-US" sz="2200" dirty="0">
                <a:solidFill>
                  <a:schemeClr val="tx2"/>
                </a:solidFill>
              </a:rPr>
              <a:t>Prescriptions and over-the-counter items prescribed by your physician</a:t>
            </a:r>
          </a:p>
          <a:p>
            <a:pPr lvl="1">
              <a:defRPr/>
            </a:pPr>
            <a:r>
              <a:rPr lang="en-US" altLang="en-US" sz="2200" dirty="0">
                <a:solidFill>
                  <a:schemeClr val="tx2"/>
                </a:solidFill>
              </a:rPr>
              <a:t>Dental expenses not covered by your insurance</a:t>
            </a:r>
          </a:p>
          <a:p>
            <a:pPr lvl="1">
              <a:defRPr/>
            </a:pPr>
            <a:r>
              <a:rPr lang="en-US" altLang="en-US" sz="2200" dirty="0">
                <a:solidFill>
                  <a:schemeClr val="tx2"/>
                </a:solidFill>
              </a:rPr>
              <a:t>Eyeglasses and contacts</a:t>
            </a:r>
          </a:p>
          <a:p>
            <a:pPr>
              <a:defRPr/>
            </a:pPr>
            <a:r>
              <a:rPr lang="en-US" altLang="en-US" dirty="0">
                <a:solidFill>
                  <a:schemeClr val="tx2"/>
                </a:solidFill>
              </a:rPr>
              <a:t>You can incur expenses from your hire date through </a:t>
            </a:r>
            <a:r>
              <a:rPr lang="en-US" altLang="en-US" u="sng" dirty="0">
                <a:solidFill>
                  <a:schemeClr val="tx2"/>
                </a:solidFill>
              </a:rPr>
              <a:t>March 15 of the next year</a:t>
            </a:r>
            <a:r>
              <a:rPr lang="en-US" altLang="en-US" dirty="0">
                <a:solidFill>
                  <a:schemeClr val="tx2"/>
                </a:solidFill>
              </a:rPr>
              <a:t> and submit claims until June 15 (of the same year).</a:t>
            </a:r>
          </a:p>
          <a:p>
            <a:pPr>
              <a:defRPr/>
            </a:pPr>
            <a:r>
              <a:rPr lang="en-US" altLang="en-US" dirty="0">
                <a:solidFill>
                  <a:schemeClr val="tx2"/>
                </a:solidFill>
              </a:rPr>
              <a:t>You may contribute a maximum of $3,300 per year. </a:t>
            </a:r>
          </a:p>
          <a:p>
            <a:pPr>
              <a:defRPr/>
            </a:pPr>
            <a:endParaRPr lang="en-US" altLang="en-US" sz="2000" dirty="0"/>
          </a:p>
          <a:p>
            <a:pPr>
              <a:defRPr/>
            </a:pPr>
            <a:endParaRPr lang="en-US" altLang="en-US" sz="2000" dirty="0"/>
          </a:p>
          <a:p>
            <a:pPr lvl="1">
              <a:defRPr/>
            </a:pPr>
            <a:endParaRPr lang="en-US" altLang="en-US" dirty="0"/>
          </a:p>
          <a:p>
            <a:pPr marL="0" indent="0">
              <a:buNone/>
              <a:defRPr/>
            </a:pPr>
            <a:endParaRPr lang="en-US" dirty="0"/>
          </a:p>
        </p:txBody>
      </p:sp>
      <p:sp>
        <p:nvSpPr>
          <p:cNvPr id="89092" name="Slide Number Placeholder 3">
            <a:extLst>
              <a:ext uri="{FF2B5EF4-FFF2-40B4-BE49-F238E27FC236}">
                <a16:creationId xmlns:a16="http://schemas.microsoft.com/office/drawing/2014/main" id="{228B3CBB-707D-AA5E-412C-2AC40AFD44E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C0A87F3A-19BE-40CE-8F6C-65F2589BA649}" type="slidenum">
              <a:rPr lang="en-US" altLang="en-US" sz="1000">
                <a:solidFill>
                  <a:srgbClr val="FFFFFF"/>
                </a:solidFill>
              </a:rPr>
              <a:pPr eaLnBrk="0" fontAlgn="base" hangingPunct="0">
                <a:spcBef>
                  <a:spcPct val="0"/>
                </a:spcBef>
                <a:spcAft>
                  <a:spcPct val="0"/>
                </a:spcAft>
                <a:buNone/>
              </a:pPr>
              <a:t>31</a:t>
            </a:fld>
            <a:endParaRPr lang="en-US" altLang="en-US" sz="1000" dirty="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a:extLst>
              <a:ext uri="{FF2B5EF4-FFF2-40B4-BE49-F238E27FC236}">
                <a16:creationId xmlns:a16="http://schemas.microsoft.com/office/drawing/2014/main" id="{5E7D1AB0-3577-146C-0817-2134B4C3477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F3172FBD-7720-4273-996B-9F4235761D31}" type="slidenum">
              <a:rPr lang="en-US" altLang="en-US" sz="1000">
                <a:solidFill>
                  <a:srgbClr val="FFFFFF"/>
                </a:solidFill>
              </a:rPr>
              <a:pPr eaLnBrk="0" fontAlgn="base" hangingPunct="0">
                <a:spcBef>
                  <a:spcPct val="0"/>
                </a:spcBef>
                <a:spcAft>
                  <a:spcPct val="0"/>
                </a:spcAft>
                <a:buNone/>
              </a:pPr>
              <a:t>32</a:t>
            </a:fld>
            <a:endParaRPr lang="en-US" altLang="en-US" sz="1000" dirty="0">
              <a:solidFill>
                <a:srgbClr val="FFFFFF"/>
              </a:solidFill>
            </a:endParaRPr>
          </a:p>
        </p:txBody>
      </p:sp>
      <p:sp>
        <p:nvSpPr>
          <p:cNvPr id="91139" name="Rectangle 2">
            <a:extLst>
              <a:ext uri="{FF2B5EF4-FFF2-40B4-BE49-F238E27FC236}">
                <a16:creationId xmlns:a16="http://schemas.microsoft.com/office/drawing/2014/main" id="{653EAF6A-DAD8-6F62-82B1-C371EA7AA46B}"/>
              </a:ext>
            </a:extLst>
          </p:cNvPr>
          <p:cNvSpPr>
            <a:spLocks noGrp="1" noChangeArrowheads="1"/>
          </p:cNvSpPr>
          <p:nvPr>
            <p:ph type="title"/>
          </p:nvPr>
        </p:nvSpPr>
        <p:spPr/>
        <p:txBody>
          <a:bodyPr/>
          <a:lstStyle/>
          <a:p>
            <a:pPr eaLnBrk="1" hangingPunct="1"/>
            <a:r>
              <a:rPr lang="en-US" altLang="en-US" dirty="0"/>
              <a:t>Health Care Flexible Spending Accounts</a:t>
            </a:r>
          </a:p>
        </p:txBody>
      </p:sp>
      <p:sp>
        <p:nvSpPr>
          <p:cNvPr id="91140" name="Rectangle 3">
            <a:extLst>
              <a:ext uri="{FF2B5EF4-FFF2-40B4-BE49-F238E27FC236}">
                <a16:creationId xmlns:a16="http://schemas.microsoft.com/office/drawing/2014/main" id="{27AAEB6D-67F0-A94E-554F-7675D525DCF3}"/>
              </a:ext>
            </a:extLst>
          </p:cNvPr>
          <p:cNvSpPr>
            <a:spLocks noGrp="1" noChangeArrowheads="1"/>
          </p:cNvSpPr>
          <p:nvPr>
            <p:ph type="body" idx="1"/>
          </p:nvPr>
        </p:nvSpPr>
        <p:spPr>
          <a:xfrm>
            <a:off x="609600" y="2165350"/>
            <a:ext cx="10972800" cy="3990901"/>
          </a:xfrm>
        </p:spPr>
        <p:txBody>
          <a:bodyPr/>
          <a:lstStyle/>
          <a:p>
            <a:pPr eaLnBrk="1" hangingPunct="1"/>
            <a:r>
              <a:rPr lang="en-US" altLang="en-US" dirty="0">
                <a:solidFill>
                  <a:schemeClr val="tx2"/>
                </a:solidFill>
              </a:rPr>
              <a:t>Here’s an example of how it works:</a:t>
            </a:r>
          </a:p>
          <a:p>
            <a:pPr lvl="1" eaLnBrk="1" hangingPunct="1"/>
            <a:r>
              <a:rPr lang="en-US" altLang="en-US" sz="2200" dirty="0">
                <a:solidFill>
                  <a:schemeClr val="tx2"/>
                </a:solidFill>
              </a:rPr>
              <a:t>Your HCFSA election amount will be withheld in equal amounts over the calendar year from your paycheck and be deducted before taxes are calculated. The full amount will be available to you immediately.</a:t>
            </a:r>
          </a:p>
          <a:p>
            <a:pPr lvl="1" eaLnBrk="1" hangingPunct="1">
              <a:spcBef>
                <a:spcPts val="1200"/>
              </a:spcBef>
            </a:pPr>
            <a:r>
              <a:rPr lang="en-US" altLang="en-US" sz="2200" dirty="0">
                <a:solidFill>
                  <a:schemeClr val="tx2"/>
                </a:solidFill>
              </a:rPr>
              <a:t>As you incur eligible medical expenses, you may use the FSA debit card and submit receipts to the plan administrator, TASC.   </a:t>
            </a:r>
          </a:p>
          <a:p>
            <a:pPr lvl="1" eaLnBrk="1" hangingPunct="1">
              <a:spcBef>
                <a:spcPts val="1200"/>
              </a:spcBef>
            </a:pPr>
            <a:r>
              <a:rPr lang="en-US" altLang="en-US" sz="2200" dirty="0">
                <a:solidFill>
                  <a:schemeClr val="tx2"/>
                </a:solidFill>
              </a:rPr>
              <a:t>As you incur eligible pharmacy expenses, you can use the FSA debit card at the pharmacy counter and the cost will automatically be deducted from your FSA account.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3D375AA6-31FA-0956-9B5F-536E6802DA13}"/>
              </a:ext>
            </a:extLst>
          </p:cNvPr>
          <p:cNvSpPr>
            <a:spLocks noGrp="1" noChangeArrowheads="1"/>
          </p:cNvSpPr>
          <p:nvPr>
            <p:ph type="title"/>
          </p:nvPr>
        </p:nvSpPr>
        <p:spPr/>
        <p:txBody>
          <a:bodyPr/>
          <a:lstStyle/>
          <a:p>
            <a:r>
              <a:rPr lang="en-US" altLang="en-US" dirty="0"/>
              <a:t>Dependent Care Flexible Spending Account</a:t>
            </a:r>
          </a:p>
        </p:txBody>
      </p:sp>
      <p:sp>
        <p:nvSpPr>
          <p:cNvPr id="93187" name="Content Placeholder 2">
            <a:extLst>
              <a:ext uri="{FF2B5EF4-FFF2-40B4-BE49-F238E27FC236}">
                <a16:creationId xmlns:a16="http://schemas.microsoft.com/office/drawing/2014/main" id="{1EA33BD2-09C2-F229-E8B1-F8352190AD3F}"/>
              </a:ext>
            </a:extLst>
          </p:cNvPr>
          <p:cNvSpPr>
            <a:spLocks noGrp="1" noChangeArrowheads="1"/>
          </p:cNvSpPr>
          <p:nvPr>
            <p:ph idx="1"/>
          </p:nvPr>
        </p:nvSpPr>
        <p:spPr/>
        <p:txBody>
          <a:bodyPr/>
          <a:lstStyle/>
          <a:p>
            <a:r>
              <a:rPr lang="en-US" altLang="en-US" dirty="0"/>
              <a:t>The Dependent Care FSA includes amounts you pay for daycare expenses for children, elder care for parents or home health care for a disabled dependent. </a:t>
            </a:r>
          </a:p>
          <a:p>
            <a:r>
              <a:rPr lang="en-US" altLang="en-US" dirty="0"/>
              <a:t>You can incur expenses from your hire date through </a:t>
            </a:r>
            <a:r>
              <a:rPr lang="en-US" altLang="en-US" u="sng" dirty="0"/>
              <a:t>December 31</a:t>
            </a:r>
            <a:r>
              <a:rPr lang="en-US" altLang="en-US" dirty="0"/>
              <a:t> and submit claims for that period until March 15 (of the next year).</a:t>
            </a:r>
          </a:p>
          <a:p>
            <a:r>
              <a:rPr lang="en-US" altLang="en-US" dirty="0"/>
              <a:t>You may contribute up to $7,500 per year. </a:t>
            </a:r>
          </a:p>
          <a:p>
            <a:endParaRPr lang="en-US" altLang="en-US" dirty="0"/>
          </a:p>
          <a:p>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a:extLst>
              <a:ext uri="{FF2B5EF4-FFF2-40B4-BE49-F238E27FC236}">
                <a16:creationId xmlns:a16="http://schemas.microsoft.com/office/drawing/2014/main" id="{115F6E0B-341C-7654-EFC0-AFCDD17CD01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F2835809-5F2B-4B36-ACF3-140AB5AD48E9}" type="slidenum">
              <a:rPr lang="en-US" altLang="en-US" sz="1000">
                <a:solidFill>
                  <a:srgbClr val="FFFFFF"/>
                </a:solidFill>
              </a:rPr>
              <a:pPr eaLnBrk="0" fontAlgn="base" hangingPunct="0">
                <a:spcBef>
                  <a:spcPct val="0"/>
                </a:spcBef>
                <a:spcAft>
                  <a:spcPct val="0"/>
                </a:spcAft>
                <a:buNone/>
              </a:pPr>
              <a:t>34</a:t>
            </a:fld>
            <a:endParaRPr lang="en-US" altLang="en-US" sz="1000" dirty="0">
              <a:solidFill>
                <a:srgbClr val="FFFFFF"/>
              </a:solidFill>
            </a:endParaRPr>
          </a:p>
        </p:txBody>
      </p:sp>
      <p:sp>
        <p:nvSpPr>
          <p:cNvPr id="95235" name="Rectangle 2">
            <a:extLst>
              <a:ext uri="{FF2B5EF4-FFF2-40B4-BE49-F238E27FC236}">
                <a16:creationId xmlns:a16="http://schemas.microsoft.com/office/drawing/2014/main" id="{70C2933F-5682-0344-496C-7EB2ED9E2B07}"/>
              </a:ext>
            </a:extLst>
          </p:cNvPr>
          <p:cNvSpPr>
            <a:spLocks noGrp="1" noChangeArrowheads="1"/>
          </p:cNvSpPr>
          <p:nvPr>
            <p:ph type="title"/>
          </p:nvPr>
        </p:nvSpPr>
        <p:spPr/>
        <p:txBody>
          <a:bodyPr/>
          <a:lstStyle/>
          <a:p>
            <a:pPr eaLnBrk="1" hangingPunct="1"/>
            <a:r>
              <a:rPr lang="en-US" altLang="en-US" dirty="0"/>
              <a:t>Before-Tax Premium Savings Plan</a:t>
            </a:r>
          </a:p>
        </p:txBody>
      </p:sp>
      <p:sp>
        <p:nvSpPr>
          <p:cNvPr id="95236" name="Rectangle 3">
            <a:extLst>
              <a:ext uri="{FF2B5EF4-FFF2-40B4-BE49-F238E27FC236}">
                <a16:creationId xmlns:a16="http://schemas.microsoft.com/office/drawing/2014/main" id="{194F3528-BBD2-8079-0E9B-98702F835C72}"/>
              </a:ext>
            </a:extLst>
          </p:cNvPr>
          <p:cNvSpPr>
            <a:spLocks noGrp="1" noChangeArrowheads="1"/>
          </p:cNvSpPr>
          <p:nvPr>
            <p:ph type="body" idx="1"/>
          </p:nvPr>
        </p:nvSpPr>
        <p:spPr/>
        <p:txBody>
          <a:bodyPr/>
          <a:lstStyle/>
          <a:p>
            <a:pPr eaLnBrk="1" hangingPunct="1"/>
            <a:r>
              <a:rPr lang="en-US" altLang="en-US" dirty="0">
                <a:solidFill>
                  <a:schemeClr val="tx2"/>
                </a:solidFill>
              </a:rPr>
              <a:t>You are automatically enrolled in Metro’s Before-Tax Premium Savings Plan.  This means your medical, dental and vision premiums will be deducted out of your paycheck before taxes are calculated saving you money and giving you a higher take home pay.</a:t>
            </a:r>
            <a:endParaRPr lang="en-US" altLang="en-US" sz="2200" dirty="0">
              <a:solidFill>
                <a:schemeClr val="tx2"/>
              </a:solidFill>
            </a:endParaRPr>
          </a:p>
          <a:p>
            <a:pPr eaLnBrk="1" hangingPunct="1"/>
            <a:r>
              <a:rPr lang="en-US" altLang="en-US" dirty="0">
                <a:solidFill>
                  <a:schemeClr val="tx2"/>
                </a:solidFill>
              </a:rPr>
              <a:t>You can opt out of this plan, but if you do, you will pay more in payroll taxes and your take home pay will be </a:t>
            </a:r>
            <a:r>
              <a:rPr lang="en-US" altLang="en-US" u="sng" dirty="0">
                <a:solidFill>
                  <a:schemeClr val="tx2"/>
                </a:solidFill>
              </a:rPr>
              <a:t>less</a:t>
            </a:r>
            <a:r>
              <a:rPr lang="en-US" altLang="en-US" dirty="0">
                <a:solidFill>
                  <a:schemeClr val="tx2"/>
                </a:solidFill>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a:extLst>
              <a:ext uri="{FF2B5EF4-FFF2-40B4-BE49-F238E27FC236}">
                <a16:creationId xmlns:a16="http://schemas.microsoft.com/office/drawing/2014/main" id="{CC3D2B3E-3E5B-A1ED-C192-F513D5BBB20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1E65944A-C3D3-4D2D-8782-F9D46BCAB727}" type="slidenum">
              <a:rPr lang="en-US" altLang="en-US" sz="1000">
                <a:solidFill>
                  <a:srgbClr val="FFFFFF"/>
                </a:solidFill>
              </a:rPr>
              <a:pPr eaLnBrk="0" fontAlgn="base" hangingPunct="0">
                <a:spcBef>
                  <a:spcPct val="0"/>
                </a:spcBef>
                <a:spcAft>
                  <a:spcPct val="0"/>
                </a:spcAft>
                <a:buNone/>
              </a:pPr>
              <a:t>35</a:t>
            </a:fld>
            <a:endParaRPr lang="en-US" altLang="en-US" sz="1000" dirty="0">
              <a:solidFill>
                <a:srgbClr val="FFFFFF"/>
              </a:solidFill>
            </a:endParaRPr>
          </a:p>
        </p:txBody>
      </p:sp>
      <p:sp>
        <p:nvSpPr>
          <p:cNvPr id="97283" name="Rectangle 2">
            <a:extLst>
              <a:ext uri="{FF2B5EF4-FFF2-40B4-BE49-F238E27FC236}">
                <a16:creationId xmlns:a16="http://schemas.microsoft.com/office/drawing/2014/main" id="{6502D297-5A67-91AA-D6E4-D034D6F55AC9}"/>
              </a:ext>
            </a:extLst>
          </p:cNvPr>
          <p:cNvSpPr>
            <a:spLocks noGrp="1" noChangeArrowheads="1"/>
          </p:cNvSpPr>
          <p:nvPr>
            <p:ph type="title"/>
          </p:nvPr>
        </p:nvSpPr>
        <p:spPr/>
        <p:txBody>
          <a:bodyPr/>
          <a:lstStyle/>
          <a:p>
            <a:pPr eaLnBrk="1" hangingPunct="1"/>
            <a:r>
              <a:rPr lang="en-US" altLang="en-US" dirty="0"/>
              <a:t>Additional Benefits and Information</a:t>
            </a:r>
          </a:p>
        </p:txBody>
      </p:sp>
      <p:sp>
        <p:nvSpPr>
          <p:cNvPr id="97284" name="Rectangle 3">
            <a:extLst>
              <a:ext uri="{FF2B5EF4-FFF2-40B4-BE49-F238E27FC236}">
                <a16:creationId xmlns:a16="http://schemas.microsoft.com/office/drawing/2014/main" id="{46BE6B07-4DCA-3D7B-14C3-FF2C52D81CAE}"/>
              </a:ext>
            </a:extLst>
          </p:cNvPr>
          <p:cNvSpPr>
            <a:spLocks noGrp="1" noChangeArrowheads="1"/>
          </p:cNvSpPr>
          <p:nvPr>
            <p:ph type="body" idx="1"/>
          </p:nvPr>
        </p:nvSpPr>
        <p:spPr>
          <a:xfrm>
            <a:off x="609600" y="2165350"/>
            <a:ext cx="10972800" cy="4311650"/>
          </a:xfrm>
        </p:spPr>
        <p:txBody>
          <a:bodyPr/>
          <a:lstStyle/>
          <a:p>
            <a:pPr eaLnBrk="1" hangingPunct="1"/>
            <a:r>
              <a:rPr lang="en-US" altLang="en-US" dirty="0"/>
              <a:t>Disability &amp; Pension Benefits</a:t>
            </a:r>
          </a:p>
          <a:p>
            <a:pPr eaLnBrk="1" hangingPunct="1"/>
            <a:r>
              <a:rPr lang="en-US" altLang="en-US" dirty="0"/>
              <a:t>Connection of Service</a:t>
            </a:r>
          </a:p>
          <a:p>
            <a:pPr eaLnBrk="1" hangingPunct="1"/>
            <a:r>
              <a:rPr lang="en-US" altLang="en-US" dirty="0" err="1"/>
              <a:t>MetroMax</a:t>
            </a:r>
            <a:r>
              <a:rPr lang="en-US" altLang="en-US" dirty="0"/>
              <a:t> 457 Deferred Compensation Plan</a:t>
            </a:r>
          </a:p>
          <a:p>
            <a:pPr eaLnBrk="1" hangingPunct="1"/>
            <a:r>
              <a:rPr lang="en-US" altLang="en-US" dirty="0"/>
              <a:t>Injured-on-Duty Program </a:t>
            </a:r>
          </a:p>
          <a:p>
            <a:pPr eaLnBrk="1" hangingPunct="1"/>
            <a:r>
              <a:rPr lang="en-US" altLang="en-US" dirty="0"/>
              <a:t>HIPAA Privacy Regulations</a:t>
            </a:r>
          </a:p>
          <a:p>
            <a:pPr eaLnBrk="1" hangingPunct="1"/>
            <a:r>
              <a:rPr lang="en-US" altLang="en-US" dirty="0"/>
              <a:t>Register to Vote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a:extLst>
              <a:ext uri="{FF2B5EF4-FFF2-40B4-BE49-F238E27FC236}">
                <a16:creationId xmlns:a16="http://schemas.microsoft.com/office/drawing/2014/main" id="{2E70B211-0132-DFCE-96D3-164203FD089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02D94EB6-AA4C-41E4-8F6B-CEF95BC930D2}" type="slidenum">
              <a:rPr lang="en-US" altLang="en-US" sz="1000">
                <a:solidFill>
                  <a:srgbClr val="FFFFFF"/>
                </a:solidFill>
              </a:rPr>
              <a:pPr eaLnBrk="0" fontAlgn="base" hangingPunct="0">
                <a:spcBef>
                  <a:spcPct val="0"/>
                </a:spcBef>
                <a:spcAft>
                  <a:spcPct val="0"/>
                </a:spcAft>
                <a:buNone/>
              </a:pPr>
              <a:t>36</a:t>
            </a:fld>
            <a:endParaRPr lang="en-US" altLang="en-US" sz="1000" dirty="0">
              <a:solidFill>
                <a:srgbClr val="FFFFFF"/>
              </a:solidFill>
            </a:endParaRPr>
          </a:p>
        </p:txBody>
      </p:sp>
      <p:sp>
        <p:nvSpPr>
          <p:cNvPr id="99331" name="Rectangle 2">
            <a:extLst>
              <a:ext uri="{FF2B5EF4-FFF2-40B4-BE49-F238E27FC236}">
                <a16:creationId xmlns:a16="http://schemas.microsoft.com/office/drawing/2014/main" id="{3D491550-650D-429A-B414-28E352740855}"/>
              </a:ext>
            </a:extLst>
          </p:cNvPr>
          <p:cNvSpPr>
            <a:spLocks noGrp="1" noChangeArrowheads="1"/>
          </p:cNvSpPr>
          <p:nvPr>
            <p:ph type="title"/>
          </p:nvPr>
        </p:nvSpPr>
        <p:spPr/>
        <p:txBody>
          <a:bodyPr/>
          <a:lstStyle/>
          <a:p>
            <a:pPr eaLnBrk="1" hangingPunct="1"/>
            <a:r>
              <a:rPr lang="en-US" altLang="en-US" dirty="0"/>
              <a:t>Disability Pension</a:t>
            </a:r>
          </a:p>
        </p:txBody>
      </p:sp>
      <p:sp>
        <p:nvSpPr>
          <p:cNvPr id="99332" name="Rectangle 3">
            <a:extLst>
              <a:ext uri="{FF2B5EF4-FFF2-40B4-BE49-F238E27FC236}">
                <a16:creationId xmlns:a16="http://schemas.microsoft.com/office/drawing/2014/main" id="{A6AC6F9E-1A5B-0684-09D9-F4F37882C947}"/>
              </a:ext>
            </a:extLst>
          </p:cNvPr>
          <p:cNvSpPr>
            <a:spLocks noGrp="1" noChangeArrowheads="1"/>
          </p:cNvSpPr>
          <p:nvPr>
            <p:ph type="body" idx="1"/>
          </p:nvPr>
        </p:nvSpPr>
        <p:spPr/>
        <p:txBody>
          <a:bodyPr/>
          <a:lstStyle/>
          <a:p>
            <a:pPr eaLnBrk="1" hangingPunct="1"/>
            <a:r>
              <a:rPr lang="en-US" altLang="en-US" dirty="0">
                <a:solidFill>
                  <a:schemeClr val="tx2"/>
                </a:solidFill>
              </a:rPr>
              <a:t>Metro offers two types of disability pension benefits – 100% paid for by Metro with no employee contribution.</a:t>
            </a:r>
          </a:p>
          <a:p>
            <a:pPr lvl="1" eaLnBrk="1" hangingPunct="1">
              <a:spcBef>
                <a:spcPts val="1200"/>
              </a:spcBef>
            </a:pPr>
            <a:r>
              <a:rPr lang="en-US" altLang="en-US" sz="2200" dirty="0">
                <a:solidFill>
                  <a:schemeClr val="tx2"/>
                </a:solidFill>
              </a:rPr>
              <a:t>Medical Disability – must have 10 years of service </a:t>
            </a:r>
          </a:p>
          <a:p>
            <a:pPr lvl="1" eaLnBrk="1" hangingPunct="1">
              <a:spcBef>
                <a:spcPts val="1200"/>
              </a:spcBef>
            </a:pPr>
            <a:r>
              <a:rPr lang="en-US" altLang="en-US" sz="2200" dirty="0">
                <a:solidFill>
                  <a:schemeClr val="tx2"/>
                </a:solidFill>
              </a:rPr>
              <a:t>In-Line of Duty (IOD) – immediate coverage for work-related injuries</a:t>
            </a:r>
          </a:p>
          <a:p>
            <a:pPr lvl="1" eaLnBrk="1" hangingPunct="1">
              <a:spcBef>
                <a:spcPts val="1200"/>
              </a:spcBef>
            </a:pPr>
            <a:r>
              <a:rPr lang="en-US" altLang="en-US" sz="2200" dirty="0">
                <a:solidFill>
                  <a:schemeClr val="tx2"/>
                </a:solidFill>
              </a:rPr>
              <a:t>If you have questions about disability benefits, contact Metro Human Resources at (615) 862-6700.</a:t>
            </a:r>
          </a:p>
          <a:p>
            <a:pPr lvl="1" eaLnBrk="1" hangingPunct="1"/>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a:extLst>
              <a:ext uri="{FF2B5EF4-FFF2-40B4-BE49-F238E27FC236}">
                <a16:creationId xmlns:a16="http://schemas.microsoft.com/office/drawing/2014/main" id="{CFFF3D94-C21B-D489-97DB-F4BA825EB10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8A495FDC-0395-4101-ABE1-B0470F3D9DC0}" type="slidenum">
              <a:rPr lang="en-US" altLang="en-US" sz="1000">
                <a:solidFill>
                  <a:srgbClr val="FFFFFF"/>
                </a:solidFill>
              </a:rPr>
              <a:pPr eaLnBrk="0" fontAlgn="base" hangingPunct="0">
                <a:spcBef>
                  <a:spcPct val="0"/>
                </a:spcBef>
                <a:spcAft>
                  <a:spcPct val="0"/>
                </a:spcAft>
                <a:buNone/>
              </a:pPr>
              <a:t>37</a:t>
            </a:fld>
            <a:endParaRPr lang="en-US" altLang="en-US" sz="1000" dirty="0">
              <a:solidFill>
                <a:srgbClr val="FFFFFF"/>
              </a:solidFill>
            </a:endParaRPr>
          </a:p>
        </p:txBody>
      </p:sp>
      <p:sp>
        <p:nvSpPr>
          <p:cNvPr id="101379" name="Rectangle 2">
            <a:extLst>
              <a:ext uri="{FF2B5EF4-FFF2-40B4-BE49-F238E27FC236}">
                <a16:creationId xmlns:a16="http://schemas.microsoft.com/office/drawing/2014/main" id="{0B30242E-6657-C48C-9FF9-BF2ECD95EA00}"/>
              </a:ext>
            </a:extLst>
          </p:cNvPr>
          <p:cNvSpPr>
            <a:spLocks noGrp="1" noChangeArrowheads="1"/>
          </p:cNvSpPr>
          <p:nvPr>
            <p:ph type="title"/>
          </p:nvPr>
        </p:nvSpPr>
        <p:spPr/>
        <p:txBody>
          <a:bodyPr/>
          <a:lstStyle/>
          <a:p>
            <a:pPr eaLnBrk="1" hangingPunct="1"/>
            <a:r>
              <a:rPr lang="en-US" altLang="en-US" dirty="0"/>
              <a:t>Retirement Pension – General Government</a:t>
            </a:r>
          </a:p>
        </p:txBody>
      </p:sp>
      <p:sp>
        <p:nvSpPr>
          <p:cNvPr id="101380" name="Rectangle 3">
            <a:extLst>
              <a:ext uri="{FF2B5EF4-FFF2-40B4-BE49-F238E27FC236}">
                <a16:creationId xmlns:a16="http://schemas.microsoft.com/office/drawing/2014/main" id="{539B1EFB-DF84-5455-C648-E108F930DAA2}"/>
              </a:ext>
            </a:extLst>
          </p:cNvPr>
          <p:cNvSpPr>
            <a:spLocks noGrp="1" noChangeArrowheads="1"/>
          </p:cNvSpPr>
          <p:nvPr>
            <p:ph type="body" idx="1"/>
          </p:nvPr>
        </p:nvSpPr>
        <p:spPr>
          <a:xfrm>
            <a:off x="609600" y="2165350"/>
            <a:ext cx="10972800" cy="3895208"/>
          </a:xfrm>
        </p:spPr>
        <p:txBody>
          <a:bodyPr/>
          <a:lstStyle/>
          <a:p>
            <a:pPr eaLnBrk="1" hangingPunct="1"/>
            <a:r>
              <a:rPr lang="en-US" altLang="en-US" dirty="0">
                <a:solidFill>
                  <a:schemeClr val="tx2"/>
                </a:solidFill>
              </a:rPr>
              <a:t>Metro pays 100% of pension plan benefits – employees do not contribute.</a:t>
            </a:r>
          </a:p>
          <a:p>
            <a:pPr lvl="1" eaLnBrk="1" hangingPunct="1"/>
            <a:r>
              <a:rPr lang="en-US" altLang="en-US" sz="2200" dirty="0">
                <a:solidFill>
                  <a:schemeClr val="tx2"/>
                </a:solidFill>
              </a:rPr>
              <a:t>10-year vesting requirement</a:t>
            </a:r>
          </a:p>
          <a:p>
            <a:pPr lvl="1" eaLnBrk="1" hangingPunct="1"/>
            <a:r>
              <a:rPr lang="en-US" altLang="en-US" sz="2200" dirty="0">
                <a:solidFill>
                  <a:schemeClr val="tx2"/>
                </a:solidFill>
              </a:rPr>
              <a:t>Normal unreduced pension benefits begin after age 60 once your age plus years of service equal 85 points.</a:t>
            </a:r>
          </a:p>
          <a:p>
            <a:pPr lvl="3" eaLnBrk="1" hangingPunct="1">
              <a:spcBef>
                <a:spcPct val="35000"/>
              </a:spcBef>
              <a:spcAft>
                <a:spcPct val="40000"/>
              </a:spcAft>
              <a:buFontTx/>
              <a:buNone/>
            </a:pPr>
            <a:r>
              <a:rPr lang="en-US" altLang="en-US" sz="2200" dirty="0">
                <a:solidFill>
                  <a:schemeClr val="tx2"/>
                </a:solidFill>
              </a:rPr>
              <a:t>Rule of 85 = Age + Years of Service</a:t>
            </a:r>
          </a:p>
          <a:p>
            <a:pPr lvl="1" eaLnBrk="1" hangingPunct="1"/>
            <a:r>
              <a:rPr lang="en-US" altLang="en-US" sz="2200" dirty="0">
                <a:solidFill>
                  <a:schemeClr val="tx2"/>
                </a:solidFill>
              </a:rPr>
              <a:t>Early reduced pension benefits may begin at age 50 once you have 10 years of service.</a:t>
            </a:r>
          </a:p>
          <a:p>
            <a:pPr lvl="1" eaLnBrk="1" hangingPunct="1"/>
            <a:endParaRPr lang="en-US" altLang="en-US" dirty="0"/>
          </a:p>
          <a:p>
            <a:pPr lvl="1" eaLnBrk="1" hangingPunct="1"/>
            <a:endParaRPr lang="en-US" altLang="en-US" dirty="0"/>
          </a:p>
          <a:p>
            <a:pPr lvl="1" eaLnBrk="1" hangingPunct="1"/>
            <a:endParaRPr lang="en-US" altLang="en-US" dirty="0"/>
          </a:p>
          <a:p>
            <a:pPr eaLnBrk="1" hangingPunct="1"/>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0516DD1-924C-F870-CA9C-C9C6B419A0E2}"/>
              </a:ext>
            </a:extLst>
          </p:cNvPr>
          <p:cNvGraphicFramePr>
            <a:graphicFrameLocks noGrp="1"/>
          </p:cNvGraphicFramePr>
          <p:nvPr>
            <p:ph idx="1"/>
            <p:extLst>
              <p:ext uri="{D42A27DB-BD31-4B8C-83A1-F6EECF244321}">
                <p14:modId xmlns:p14="http://schemas.microsoft.com/office/powerpoint/2010/main" val="4184703561"/>
              </p:ext>
            </p:extLst>
          </p:nvPr>
        </p:nvGraphicFramePr>
        <p:xfrm>
          <a:off x="685800" y="2047875"/>
          <a:ext cx="10938510" cy="4558665"/>
        </p:xfrm>
        <a:graphic>
          <a:graphicData uri="http://schemas.openxmlformats.org/drawingml/2006/table">
            <a:tbl>
              <a:tblPr firstRow="1" bandRow="1">
                <a:tableStyleId>{5C22544A-7EE6-4342-B048-85BDC9FD1C3A}</a:tableStyleId>
              </a:tblPr>
              <a:tblGrid>
                <a:gridCol w="2198368">
                  <a:extLst>
                    <a:ext uri="{9D8B030D-6E8A-4147-A177-3AD203B41FA5}">
                      <a16:colId xmlns:a16="http://schemas.microsoft.com/office/drawing/2014/main" val="20000"/>
                    </a:ext>
                  </a:extLst>
                </a:gridCol>
                <a:gridCol w="4434531">
                  <a:extLst>
                    <a:ext uri="{9D8B030D-6E8A-4147-A177-3AD203B41FA5}">
                      <a16:colId xmlns:a16="http://schemas.microsoft.com/office/drawing/2014/main" val="20001"/>
                    </a:ext>
                  </a:extLst>
                </a:gridCol>
                <a:gridCol w="2217265">
                  <a:extLst>
                    <a:ext uri="{9D8B030D-6E8A-4147-A177-3AD203B41FA5}">
                      <a16:colId xmlns:a16="http://schemas.microsoft.com/office/drawing/2014/main" val="20002"/>
                    </a:ext>
                  </a:extLst>
                </a:gridCol>
                <a:gridCol w="2088346">
                  <a:extLst>
                    <a:ext uri="{9D8B030D-6E8A-4147-A177-3AD203B41FA5}">
                      <a16:colId xmlns:a16="http://schemas.microsoft.com/office/drawing/2014/main" val="20003"/>
                    </a:ext>
                  </a:extLst>
                </a:gridCol>
              </a:tblGrid>
              <a:tr h="622375">
                <a:tc>
                  <a:txBody>
                    <a:bodyPr/>
                    <a:lstStyle/>
                    <a:p>
                      <a:pPr algn="ctr"/>
                      <a:r>
                        <a:rPr lang="en-US" sz="1800" b="1" u="none" baseline="0" dirty="0"/>
                        <a:t>Pension Type</a:t>
                      </a:r>
                    </a:p>
                  </a:txBody>
                  <a:tcPr marL="91447" marR="91447" marT="45705" marB="45705" anchor="ctr">
                    <a:solidFill>
                      <a:srgbClr val="06357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dirty="0"/>
                        <a:t>Credited</a:t>
                      </a:r>
                      <a:r>
                        <a:rPr lang="en-US" sz="1800" b="1" u="none" baseline="0" dirty="0"/>
                        <a:t> Service</a:t>
                      </a:r>
                    </a:p>
                  </a:txBody>
                  <a:tcPr marL="91447" marR="91447" marT="45705" marB="45705" anchor="ctr">
                    <a:solidFill>
                      <a:srgbClr val="06357A"/>
                    </a:solidFill>
                  </a:tcPr>
                </a:tc>
                <a:tc>
                  <a:txBody>
                    <a:bodyPr/>
                    <a:lstStyle/>
                    <a:p>
                      <a:pPr algn="ctr"/>
                      <a:r>
                        <a:rPr lang="en-US" sz="1800" b="1" dirty="0"/>
                        <a:t>Metro Contribution</a:t>
                      </a:r>
                    </a:p>
                  </a:txBody>
                  <a:tcPr marL="91447" marR="91447" marT="45705" marB="45705" anchor="ctr">
                    <a:solidFill>
                      <a:srgbClr val="06357A"/>
                    </a:solidFill>
                  </a:tcPr>
                </a:tc>
                <a:tc>
                  <a:txBody>
                    <a:bodyPr/>
                    <a:lstStyle/>
                    <a:p>
                      <a:pPr algn="ctr"/>
                      <a:r>
                        <a:rPr lang="en-US" sz="1800" b="1" dirty="0"/>
                        <a:t>Pensioner Contribution</a:t>
                      </a:r>
                    </a:p>
                  </a:txBody>
                  <a:tcPr marL="91447" marR="91447" marT="45705" marB="45705" anchor="ctr">
                    <a:solidFill>
                      <a:srgbClr val="06357A"/>
                    </a:solidFill>
                  </a:tcPr>
                </a:tc>
                <a:extLst>
                  <a:ext uri="{0D108BD9-81ED-4DB2-BD59-A6C34878D82A}">
                    <a16:rowId xmlns:a16="http://schemas.microsoft.com/office/drawing/2014/main" val="10000"/>
                  </a:ext>
                </a:extLst>
              </a:tr>
              <a:tr h="355630">
                <a:tc rowSpan="8">
                  <a:txBody>
                    <a:bodyPr/>
                    <a:lstStyle/>
                    <a:p>
                      <a:pPr marL="117475" indent="-117475" algn="l">
                        <a:buFont typeface="Arial" panose="020B0604020202020204" pitchFamily="34" charset="0"/>
                        <a:buChar char="•"/>
                      </a:pPr>
                      <a:r>
                        <a:rPr lang="en-US" sz="1800" b="1" u="none" dirty="0">
                          <a:solidFill>
                            <a:schemeClr val="bg1"/>
                          </a:solidFill>
                        </a:rPr>
                        <a:t>Service Pensioner</a:t>
                      </a:r>
                    </a:p>
                    <a:p>
                      <a:pPr marL="117475" indent="-117475" algn="l">
                        <a:buFont typeface="Arial" panose="020B0604020202020204" pitchFamily="34" charset="0"/>
                        <a:buChar char="•"/>
                      </a:pPr>
                      <a:endParaRPr lang="en-US" sz="1800" b="1" u="none" baseline="0" dirty="0">
                        <a:solidFill>
                          <a:schemeClr val="bg1"/>
                        </a:solidFill>
                      </a:endParaRPr>
                    </a:p>
                    <a:p>
                      <a:pPr marL="117475" indent="-117475" algn="l">
                        <a:buFont typeface="Arial" panose="020B0604020202020204" pitchFamily="34" charset="0"/>
                        <a:buChar char="•"/>
                      </a:pPr>
                      <a:r>
                        <a:rPr lang="en-US" sz="1800" b="1" u="none" baseline="0" dirty="0">
                          <a:solidFill>
                            <a:schemeClr val="bg1"/>
                          </a:solidFill>
                        </a:rPr>
                        <a:t>Survivor of a Service Pensioner or Active Employee</a:t>
                      </a:r>
                      <a:endParaRPr lang="en-US" sz="1800" b="1" dirty="0">
                        <a:solidFill>
                          <a:schemeClr val="bg1"/>
                        </a:solidFill>
                      </a:endParaRPr>
                    </a:p>
                  </a:txBody>
                  <a:tcPr marL="91447" marR="91447" marT="45705" marB="45705" anchor="ctr">
                    <a:solidFill>
                      <a:srgbClr val="F47D30"/>
                    </a:solidFill>
                  </a:tcPr>
                </a:tc>
                <a:tc>
                  <a:txBody>
                    <a:bodyPr/>
                    <a:lstStyle/>
                    <a:p>
                      <a:r>
                        <a:rPr lang="en-US" sz="1800" dirty="0"/>
                        <a:t>Less than 10</a:t>
                      </a:r>
                      <a:r>
                        <a:rPr lang="en-US" sz="1800" baseline="0" dirty="0"/>
                        <a:t> years of service</a:t>
                      </a:r>
                      <a:endParaRPr lang="en-US" sz="1800" dirty="0"/>
                    </a:p>
                  </a:txBody>
                  <a:tcPr marL="91447" marR="91447" marT="45705" marB="45705" anchor="ctr"/>
                </a:tc>
                <a:tc gridSpan="2">
                  <a:txBody>
                    <a:bodyPr/>
                    <a:lstStyle/>
                    <a:p>
                      <a:pPr algn="ctr"/>
                      <a:r>
                        <a:rPr lang="en-US" sz="1800" dirty="0"/>
                        <a:t>Not eligible to participate</a:t>
                      </a:r>
                    </a:p>
                  </a:txBody>
                  <a:tcPr marL="91447" marR="91447" marT="45705" marB="45705" anchor="ctr"/>
                </a:tc>
                <a:tc hMerge="1">
                  <a:txBody>
                    <a:bodyPr/>
                    <a:lstStyle/>
                    <a:p>
                      <a:endParaRPr lang="en-US"/>
                    </a:p>
                  </a:txBody>
                  <a:tcPr/>
                </a:tc>
                <a:extLst>
                  <a:ext uri="{0D108BD9-81ED-4DB2-BD59-A6C34878D82A}">
                    <a16:rowId xmlns:a16="http://schemas.microsoft.com/office/drawing/2014/main" val="10001"/>
                  </a:ext>
                </a:extLst>
              </a:tr>
              <a:tr h="355630">
                <a:tc vMerge="1">
                  <a:txBody>
                    <a:bodyPr/>
                    <a:lstStyle/>
                    <a:p>
                      <a:endParaRPr lang="en-US" sz="1600" dirty="0"/>
                    </a:p>
                  </a:txBody>
                  <a:tcPr marT="45726" marB="45726" anchor="ctr"/>
                </a:tc>
                <a:tc>
                  <a:txBody>
                    <a:bodyPr/>
                    <a:lstStyle/>
                    <a:p>
                      <a:r>
                        <a:rPr lang="en-US" sz="1800" dirty="0"/>
                        <a:t>10 years, but less than 15 years</a:t>
                      </a:r>
                      <a:r>
                        <a:rPr lang="en-US" sz="1800" baseline="30000" dirty="0"/>
                        <a:t>1,2</a:t>
                      </a:r>
                    </a:p>
                  </a:txBody>
                  <a:tcPr marL="91447" marR="91447" marT="45705" marB="45705" anchor="ctr"/>
                </a:tc>
                <a:tc>
                  <a:txBody>
                    <a:bodyPr/>
                    <a:lstStyle/>
                    <a:p>
                      <a:pPr algn="ctr"/>
                      <a:r>
                        <a:rPr lang="en-US" sz="1800" dirty="0"/>
                        <a:t>25%</a:t>
                      </a:r>
                    </a:p>
                  </a:txBody>
                  <a:tcPr marL="91447" marR="91447" marT="45705" marB="45705" anchor="ctr"/>
                </a:tc>
                <a:tc>
                  <a:txBody>
                    <a:bodyPr/>
                    <a:lstStyle/>
                    <a:p>
                      <a:pPr algn="ctr"/>
                      <a:r>
                        <a:rPr lang="en-US" sz="1800" dirty="0"/>
                        <a:t>75%</a:t>
                      </a:r>
                    </a:p>
                  </a:txBody>
                  <a:tcPr marL="91447" marR="91447" marT="45705" marB="45705" anchor="ctr"/>
                </a:tc>
                <a:extLst>
                  <a:ext uri="{0D108BD9-81ED-4DB2-BD59-A6C34878D82A}">
                    <a16:rowId xmlns:a16="http://schemas.microsoft.com/office/drawing/2014/main" val="10002"/>
                  </a:ext>
                </a:extLst>
              </a:tr>
              <a:tr h="355630">
                <a:tc vMerge="1">
                  <a:txBody>
                    <a:bodyPr/>
                    <a:lstStyle/>
                    <a:p>
                      <a:endParaRPr lang="en-US" sz="1600" dirty="0"/>
                    </a:p>
                  </a:txBody>
                  <a:tcPr marT="45726" marB="45726" anchor="ctr"/>
                </a:tc>
                <a:tc>
                  <a:txBody>
                    <a:bodyPr/>
                    <a:lstStyle/>
                    <a:p>
                      <a:r>
                        <a:rPr lang="en-US" sz="1800" dirty="0"/>
                        <a:t>Between 15 – 16 </a:t>
                      </a:r>
                      <a:r>
                        <a:rPr lang="en-US" sz="1800" baseline="0" dirty="0"/>
                        <a:t>years</a:t>
                      </a:r>
                      <a:endParaRPr lang="en-US" sz="1800" dirty="0"/>
                    </a:p>
                  </a:txBody>
                  <a:tcPr marL="91447" marR="91447" marT="45705" marB="45705" anchor="ctr"/>
                </a:tc>
                <a:tc>
                  <a:txBody>
                    <a:bodyPr/>
                    <a:lstStyle/>
                    <a:p>
                      <a:pPr algn="ctr"/>
                      <a:r>
                        <a:rPr lang="en-US" sz="1800" dirty="0"/>
                        <a:t>50%</a:t>
                      </a:r>
                    </a:p>
                  </a:txBody>
                  <a:tcPr marL="91447" marR="91447" marT="45705" marB="45705" anchor="ctr"/>
                </a:tc>
                <a:tc>
                  <a:txBody>
                    <a:bodyPr/>
                    <a:lstStyle/>
                    <a:p>
                      <a:pPr algn="ctr"/>
                      <a:r>
                        <a:rPr lang="en-US" sz="1800" dirty="0"/>
                        <a:t>50%</a:t>
                      </a:r>
                    </a:p>
                  </a:txBody>
                  <a:tcPr marL="91447" marR="91447" marT="45705" marB="45705" anchor="ctr"/>
                </a:tc>
                <a:extLst>
                  <a:ext uri="{0D108BD9-81ED-4DB2-BD59-A6C34878D82A}">
                    <a16:rowId xmlns:a16="http://schemas.microsoft.com/office/drawing/2014/main" val="10003"/>
                  </a:ext>
                </a:extLst>
              </a:tr>
              <a:tr h="355630">
                <a:tc vMerge="1">
                  <a:txBody>
                    <a:bodyPr/>
                    <a:lstStyle/>
                    <a:p>
                      <a:endParaRPr lang="en-US" sz="1600" dirty="0"/>
                    </a:p>
                  </a:txBody>
                  <a:tcPr marT="45726" marB="45726" anchor="ctr"/>
                </a:tc>
                <a:tc>
                  <a:txBody>
                    <a:bodyPr/>
                    <a:lstStyle/>
                    <a:p>
                      <a:r>
                        <a:rPr lang="en-US" sz="1800" dirty="0"/>
                        <a:t>Between 16 – 17 </a:t>
                      </a:r>
                      <a:r>
                        <a:rPr lang="en-US" sz="1800" baseline="0" dirty="0"/>
                        <a:t>years</a:t>
                      </a:r>
                      <a:endParaRPr lang="en-US" sz="1800" dirty="0"/>
                    </a:p>
                  </a:txBody>
                  <a:tcPr marL="91447" marR="91447" marT="45705" marB="45705" anchor="ctr"/>
                </a:tc>
                <a:tc>
                  <a:txBody>
                    <a:bodyPr/>
                    <a:lstStyle/>
                    <a:p>
                      <a:pPr algn="ctr"/>
                      <a:r>
                        <a:rPr lang="en-US" sz="1800" dirty="0"/>
                        <a:t>55%</a:t>
                      </a:r>
                    </a:p>
                  </a:txBody>
                  <a:tcPr marL="91447" marR="91447" marT="45705" marB="45705" anchor="ctr"/>
                </a:tc>
                <a:tc>
                  <a:txBody>
                    <a:bodyPr/>
                    <a:lstStyle/>
                    <a:p>
                      <a:pPr algn="ctr"/>
                      <a:r>
                        <a:rPr lang="en-US" sz="1800" dirty="0"/>
                        <a:t>45%</a:t>
                      </a:r>
                    </a:p>
                  </a:txBody>
                  <a:tcPr marL="91447" marR="91447" marT="45705" marB="45705" anchor="ctr"/>
                </a:tc>
                <a:extLst>
                  <a:ext uri="{0D108BD9-81ED-4DB2-BD59-A6C34878D82A}">
                    <a16:rowId xmlns:a16="http://schemas.microsoft.com/office/drawing/2014/main" val="10004"/>
                  </a:ext>
                </a:extLst>
              </a:tr>
              <a:tr h="355630">
                <a:tc vMerge="1">
                  <a:txBody>
                    <a:bodyPr/>
                    <a:lstStyle/>
                    <a:p>
                      <a:endParaRPr lang="en-US" sz="1600" dirty="0"/>
                    </a:p>
                  </a:txBody>
                  <a:tcPr marT="45726" marB="45726" anchor="ctr"/>
                </a:tc>
                <a:tc>
                  <a:txBody>
                    <a:bodyPr/>
                    <a:lstStyle/>
                    <a:p>
                      <a:r>
                        <a:rPr lang="en-US" sz="1800" dirty="0"/>
                        <a:t>Between 17 – 18 </a:t>
                      </a:r>
                      <a:r>
                        <a:rPr lang="en-US" sz="1800" baseline="0" dirty="0"/>
                        <a:t>years</a:t>
                      </a:r>
                      <a:endParaRPr lang="en-US" sz="1800" dirty="0"/>
                    </a:p>
                  </a:txBody>
                  <a:tcPr marL="91447" marR="91447" marT="45705" marB="45705" anchor="ctr"/>
                </a:tc>
                <a:tc>
                  <a:txBody>
                    <a:bodyPr/>
                    <a:lstStyle/>
                    <a:p>
                      <a:pPr algn="ctr"/>
                      <a:r>
                        <a:rPr lang="en-US" sz="1800" dirty="0"/>
                        <a:t>60%</a:t>
                      </a:r>
                    </a:p>
                  </a:txBody>
                  <a:tcPr marL="91447" marR="91447" marT="45705" marB="45705" anchor="ctr"/>
                </a:tc>
                <a:tc>
                  <a:txBody>
                    <a:bodyPr/>
                    <a:lstStyle/>
                    <a:p>
                      <a:pPr algn="ctr"/>
                      <a:r>
                        <a:rPr lang="en-US" sz="1800" dirty="0"/>
                        <a:t>40%</a:t>
                      </a:r>
                    </a:p>
                  </a:txBody>
                  <a:tcPr marL="91447" marR="91447" marT="45705" marB="45705" anchor="ctr"/>
                </a:tc>
                <a:extLst>
                  <a:ext uri="{0D108BD9-81ED-4DB2-BD59-A6C34878D82A}">
                    <a16:rowId xmlns:a16="http://schemas.microsoft.com/office/drawing/2014/main" val="10005"/>
                  </a:ext>
                </a:extLst>
              </a:tr>
              <a:tr h="355630">
                <a:tc vMerge="1">
                  <a:txBody>
                    <a:bodyPr/>
                    <a:lstStyle/>
                    <a:p>
                      <a:endParaRPr lang="en-US" sz="1600" dirty="0"/>
                    </a:p>
                  </a:txBody>
                  <a:tcPr marT="45726" marB="45726" anchor="ctr"/>
                </a:tc>
                <a:tc>
                  <a:txBody>
                    <a:bodyPr/>
                    <a:lstStyle/>
                    <a:p>
                      <a:r>
                        <a:rPr lang="en-US" sz="1800" dirty="0"/>
                        <a:t>Between 18 – 19 </a:t>
                      </a:r>
                      <a:r>
                        <a:rPr lang="en-US" sz="1800" baseline="0" dirty="0"/>
                        <a:t>years</a:t>
                      </a:r>
                      <a:endParaRPr lang="en-US" sz="1800" dirty="0"/>
                    </a:p>
                  </a:txBody>
                  <a:tcPr marL="91447" marR="91447" marT="45705" marB="45705" anchor="ctr"/>
                </a:tc>
                <a:tc>
                  <a:txBody>
                    <a:bodyPr/>
                    <a:lstStyle/>
                    <a:p>
                      <a:pPr algn="ctr"/>
                      <a:r>
                        <a:rPr lang="en-US" sz="1800" dirty="0"/>
                        <a:t>65%</a:t>
                      </a:r>
                    </a:p>
                  </a:txBody>
                  <a:tcPr marL="91447" marR="91447" marT="45705" marB="45705" anchor="ctr"/>
                </a:tc>
                <a:tc>
                  <a:txBody>
                    <a:bodyPr/>
                    <a:lstStyle/>
                    <a:p>
                      <a:pPr algn="ctr"/>
                      <a:r>
                        <a:rPr lang="en-US" sz="1800" dirty="0"/>
                        <a:t>35%</a:t>
                      </a:r>
                    </a:p>
                  </a:txBody>
                  <a:tcPr marL="91447" marR="91447" marT="45705" marB="45705" anchor="ctr"/>
                </a:tc>
                <a:extLst>
                  <a:ext uri="{0D108BD9-81ED-4DB2-BD59-A6C34878D82A}">
                    <a16:rowId xmlns:a16="http://schemas.microsoft.com/office/drawing/2014/main" val="10006"/>
                  </a:ext>
                </a:extLst>
              </a:tr>
              <a:tr h="355630">
                <a:tc vMerge="1">
                  <a:txBody>
                    <a:bodyPr/>
                    <a:lstStyle/>
                    <a:p>
                      <a:endParaRPr lang="en-US" sz="1600" dirty="0"/>
                    </a:p>
                  </a:txBody>
                  <a:tcPr marT="45726" marB="45726" anchor="ctr"/>
                </a:tc>
                <a:tc>
                  <a:txBody>
                    <a:bodyPr/>
                    <a:lstStyle/>
                    <a:p>
                      <a:r>
                        <a:rPr lang="en-US" sz="1800" dirty="0"/>
                        <a:t>Between 19 – 20 </a:t>
                      </a:r>
                      <a:r>
                        <a:rPr lang="en-US" sz="1800" baseline="0" dirty="0"/>
                        <a:t>years</a:t>
                      </a:r>
                      <a:endParaRPr lang="en-US" sz="1800" dirty="0"/>
                    </a:p>
                  </a:txBody>
                  <a:tcPr marL="91447" marR="91447" marT="45705" marB="45705" anchor="ctr"/>
                </a:tc>
                <a:tc>
                  <a:txBody>
                    <a:bodyPr/>
                    <a:lstStyle/>
                    <a:p>
                      <a:pPr algn="ctr"/>
                      <a:r>
                        <a:rPr lang="en-US" sz="1800" dirty="0"/>
                        <a:t>70%</a:t>
                      </a:r>
                    </a:p>
                  </a:txBody>
                  <a:tcPr marL="91447" marR="91447" marT="45705" marB="45705" anchor="ctr"/>
                </a:tc>
                <a:tc>
                  <a:txBody>
                    <a:bodyPr/>
                    <a:lstStyle/>
                    <a:p>
                      <a:pPr algn="ctr"/>
                      <a:r>
                        <a:rPr lang="en-US" sz="1800" dirty="0"/>
                        <a:t>30%</a:t>
                      </a:r>
                    </a:p>
                  </a:txBody>
                  <a:tcPr marL="91447" marR="91447" marT="45705" marB="45705" anchor="ctr"/>
                </a:tc>
                <a:extLst>
                  <a:ext uri="{0D108BD9-81ED-4DB2-BD59-A6C34878D82A}">
                    <a16:rowId xmlns:a16="http://schemas.microsoft.com/office/drawing/2014/main" val="10007"/>
                  </a:ext>
                </a:extLst>
              </a:tr>
              <a:tr h="355630">
                <a:tc vMerge="1">
                  <a:txBody>
                    <a:bodyPr/>
                    <a:lstStyle/>
                    <a:p>
                      <a:endParaRPr lang="en-US" sz="1600" dirty="0"/>
                    </a:p>
                  </a:txBody>
                  <a:tcPr marT="45726" marB="45726" anchor="ctr"/>
                </a:tc>
                <a:tc>
                  <a:txBody>
                    <a:bodyPr/>
                    <a:lstStyle/>
                    <a:p>
                      <a:r>
                        <a:rPr lang="en-US" sz="1800" dirty="0"/>
                        <a:t>20 years or more</a:t>
                      </a:r>
                    </a:p>
                  </a:txBody>
                  <a:tcPr marL="91447" marR="91447" marT="45705" marB="45705" anchor="ctr"/>
                </a:tc>
                <a:tc>
                  <a:txBody>
                    <a:bodyPr/>
                    <a:lstStyle/>
                    <a:p>
                      <a:pPr algn="ctr"/>
                      <a:r>
                        <a:rPr lang="en-US" sz="1800" dirty="0"/>
                        <a:t>75%</a:t>
                      </a:r>
                    </a:p>
                  </a:txBody>
                  <a:tcPr marL="91447" marR="91447" marT="45705" marB="45705" anchor="ctr"/>
                </a:tc>
                <a:tc>
                  <a:txBody>
                    <a:bodyPr/>
                    <a:lstStyle/>
                    <a:p>
                      <a:pPr algn="ctr"/>
                      <a:r>
                        <a:rPr lang="en-US" sz="1800" dirty="0"/>
                        <a:t>25%</a:t>
                      </a:r>
                    </a:p>
                  </a:txBody>
                  <a:tcPr marL="91447" marR="91447" marT="45705" marB="45705" anchor="ctr"/>
                </a:tc>
                <a:extLst>
                  <a:ext uri="{0D108BD9-81ED-4DB2-BD59-A6C34878D82A}">
                    <a16:rowId xmlns:a16="http://schemas.microsoft.com/office/drawing/2014/main" val="10008"/>
                  </a:ext>
                </a:extLst>
              </a:tr>
              <a:tr h="387711">
                <a:tc gridSpan="2">
                  <a:txBody>
                    <a:bodyPr/>
                    <a:lstStyle/>
                    <a:p>
                      <a:pPr marL="0" indent="0">
                        <a:buFont typeface="Arial" charset="0"/>
                        <a:buNone/>
                      </a:pPr>
                      <a:r>
                        <a:rPr lang="en-US" sz="1800" baseline="0" dirty="0"/>
                        <a:t>Disability Pensioners &amp; Survivors of Disability</a:t>
                      </a:r>
                      <a:endParaRPr lang="en-US" sz="1800" dirty="0"/>
                    </a:p>
                  </a:txBody>
                  <a:tcPr marL="91447" marR="91447" marT="45705" marB="45705" anchor="ctr"/>
                </a:tc>
                <a:tc hMerge="1">
                  <a:txBody>
                    <a:bodyPr/>
                    <a:lstStyle/>
                    <a:p>
                      <a:pPr marL="0" indent="0">
                        <a:buFont typeface="Arial" charset="0"/>
                        <a:buNone/>
                      </a:pPr>
                      <a:endParaRPr lang="en-US" sz="1600" dirty="0"/>
                    </a:p>
                  </a:txBody>
                  <a:tcPr marT="45726" marB="45726" anchor="ctr"/>
                </a:tc>
                <a:tc>
                  <a:txBody>
                    <a:bodyPr/>
                    <a:lstStyle/>
                    <a:p>
                      <a:pPr algn="ctr"/>
                      <a:r>
                        <a:rPr lang="en-US" sz="1800" dirty="0"/>
                        <a:t>75%</a:t>
                      </a:r>
                    </a:p>
                  </a:txBody>
                  <a:tcPr marL="91447" marR="91447" marT="45705" marB="45705" anchor="ctr"/>
                </a:tc>
                <a:tc>
                  <a:txBody>
                    <a:bodyPr/>
                    <a:lstStyle/>
                    <a:p>
                      <a:pPr algn="ctr"/>
                      <a:r>
                        <a:rPr lang="en-US" sz="1800" dirty="0"/>
                        <a:t>25%</a:t>
                      </a:r>
                    </a:p>
                  </a:txBody>
                  <a:tcPr marL="91447" marR="91447" marT="45705" marB="45705" anchor="ctr"/>
                </a:tc>
                <a:extLst>
                  <a:ext uri="{0D108BD9-81ED-4DB2-BD59-A6C34878D82A}">
                    <a16:rowId xmlns:a16="http://schemas.microsoft.com/office/drawing/2014/main" val="10009"/>
                  </a:ext>
                </a:extLst>
              </a:tr>
              <a:tr h="605064">
                <a:tc gridSpan="4">
                  <a:txBody>
                    <a:bodyPr/>
                    <a:lstStyle/>
                    <a:p>
                      <a:pPr marL="117475" marR="0" indent="-117475" algn="l" defTabSz="914400" rtl="0" eaLnBrk="1" fontAlgn="auto" latinLnBrk="0" hangingPunct="1">
                        <a:lnSpc>
                          <a:spcPct val="100000"/>
                        </a:lnSpc>
                        <a:spcBef>
                          <a:spcPts val="0"/>
                        </a:spcBef>
                        <a:spcAft>
                          <a:spcPts val="0"/>
                        </a:spcAft>
                        <a:buClrTx/>
                        <a:buSzTx/>
                        <a:buFont typeface="Arial" charset="0"/>
                        <a:buNone/>
                        <a:tabLst/>
                        <a:defRPr/>
                      </a:pPr>
                      <a:r>
                        <a:rPr lang="en-US" sz="1200" baseline="30000" dirty="0"/>
                        <a:t>1 </a:t>
                      </a:r>
                      <a:r>
                        <a:rPr lang="en-US" sz="1200" baseline="0" dirty="0"/>
                        <a:t>Includes those eligible for a normal service pension at age 65 with 5 years service (GG) and age 60 with 1 year service (PF).</a:t>
                      </a:r>
                    </a:p>
                    <a:p>
                      <a:pPr marL="117475" marR="0" indent="-117475" algn="l" defTabSz="914400" rtl="0" eaLnBrk="1" fontAlgn="auto" latinLnBrk="0" hangingPunct="1">
                        <a:lnSpc>
                          <a:spcPct val="100000"/>
                        </a:lnSpc>
                        <a:spcBef>
                          <a:spcPts val="0"/>
                        </a:spcBef>
                        <a:spcAft>
                          <a:spcPts val="0"/>
                        </a:spcAft>
                        <a:buClrTx/>
                        <a:buSzTx/>
                        <a:buFont typeface="Arial" charset="0"/>
                        <a:buNone/>
                        <a:tabLst/>
                        <a:defRPr/>
                      </a:pPr>
                      <a:r>
                        <a:rPr lang="en-US" sz="1200" baseline="30000" dirty="0"/>
                        <a:t>2 </a:t>
                      </a:r>
                      <a:r>
                        <a:rPr lang="en-US" sz="1200" baseline="0" dirty="0"/>
                        <a:t>If you are vested but leave Metro before becoming eligible for an Early Service pension, you will not be eligible for medical insurance at retirement.</a:t>
                      </a:r>
                      <a:endParaRPr lang="en-US" sz="1200" dirty="0"/>
                    </a:p>
                  </a:txBody>
                  <a:tcPr marL="91447" marR="91447" marT="45705" marB="45705" anchor="ctr"/>
                </a:tc>
                <a:tc hMerge="1">
                  <a:txBody>
                    <a:bodyPr/>
                    <a:lstStyle/>
                    <a:p>
                      <a:pPr marL="117475" marR="0" indent="-117475" algn="l" defTabSz="914400" rtl="0" eaLnBrk="1" fontAlgn="auto" latinLnBrk="0" hangingPunct="1">
                        <a:lnSpc>
                          <a:spcPct val="100000"/>
                        </a:lnSpc>
                        <a:spcBef>
                          <a:spcPts val="0"/>
                        </a:spcBef>
                        <a:spcAft>
                          <a:spcPts val="0"/>
                        </a:spcAft>
                        <a:buClrTx/>
                        <a:buSzTx/>
                        <a:buFont typeface="Arial" charset="0"/>
                        <a:buNone/>
                        <a:tabLst/>
                        <a:defRPr/>
                      </a:pPr>
                      <a:endParaRPr lang="en-US" sz="1400" dirty="0"/>
                    </a:p>
                  </a:txBody>
                  <a:tcPr marT="45726" marB="45726"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4" name="Title 1">
            <a:extLst>
              <a:ext uri="{FF2B5EF4-FFF2-40B4-BE49-F238E27FC236}">
                <a16:creationId xmlns:a16="http://schemas.microsoft.com/office/drawing/2014/main" id="{D35C15A7-5D44-72F3-4EE1-7CA6BD0C15DD}"/>
              </a:ext>
            </a:extLst>
          </p:cNvPr>
          <p:cNvSpPr txBox="1">
            <a:spLocks/>
          </p:cNvSpPr>
          <p:nvPr/>
        </p:nvSpPr>
        <p:spPr bwMode="auto">
          <a:xfrm>
            <a:off x="685800" y="1143000"/>
            <a:ext cx="10938510" cy="838200"/>
          </a:xfrm>
          <a:prstGeom prst="rect">
            <a:avLst/>
          </a:prstGeom>
          <a:noFill/>
          <a:ln>
            <a:noFill/>
          </a:ln>
        </p:spPr>
        <p:txBody>
          <a:bodyPr lIns="0" anchor="b"/>
          <a:lstStyle>
            <a:lvl1pPr algn="l" rtl="0" eaLnBrk="0" fontAlgn="base" hangingPunct="0">
              <a:lnSpc>
                <a:spcPct val="90000"/>
              </a:lnSpc>
              <a:spcBef>
                <a:spcPct val="0"/>
              </a:spcBef>
              <a:spcAft>
                <a:spcPct val="0"/>
              </a:spcAft>
              <a:defRPr sz="3000">
                <a:solidFill>
                  <a:srgbClr val="D9541E"/>
                </a:solidFill>
                <a:latin typeface="+mj-lt"/>
                <a:ea typeface="+mj-ea"/>
                <a:cs typeface="+mj-cs"/>
              </a:defRPr>
            </a:lvl1pPr>
            <a:lvl2pPr algn="l" rtl="0" eaLnBrk="0" fontAlgn="base" hangingPunct="0">
              <a:lnSpc>
                <a:spcPct val="90000"/>
              </a:lnSpc>
              <a:spcBef>
                <a:spcPct val="0"/>
              </a:spcBef>
              <a:spcAft>
                <a:spcPct val="0"/>
              </a:spcAft>
              <a:defRPr sz="3000">
                <a:solidFill>
                  <a:srgbClr val="D9541E"/>
                </a:solidFill>
                <a:latin typeface="Helvetica" pitchFamily="34" charset="0"/>
                <a:ea typeface="ＭＳ Ｐゴシック" pitchFamily="48" charset="-128"/>
              </a:defRPr>
            </a:lvl2pPr>
            <a:lvl3pPr algn="l" rtl="0" eaLnBrk="0" fontAlgn="base" hangingPunct="0">
              <a:lnSpc>
                <a:spcPct val="90000"/>
              </a:lnSpc>
              <a:spcBef>
                <a:spcPct val="0"/>
              </a:spcBef>
              <a:spcAft>
                <a:spcPct val="0"/>
              </a:spcAft>
              <a:defRPr sz="3000">
                <a:solidFill>
                  <a:srgbClr val="D9541E"/>
                </a:solidFill>
                <a:latin typeface="Helvetica" pitchFamily="34" charset="0"/>
                <a:ea typeface="ＭＳ Ｐゴシック" pitchFamily="48" charset="-128"/>
              </a:defRPr>
            </a:lvl3pPr>
            <a:lvl4pPr algn="l" rtl="0" eaLnBrk="0" fontAlgn="base" hangingPunct="0">
              <a:lnSpc>
                <a:spcPct val="90000"/>
              </a:lnSpc>
              <a:spcBef>
                <a:spcPct val="0"/>
              </a:spcBef>
              <a:spcAft>
                <a:spcPct val="0"/>
              </a:spcAft>
              <a:defRPr sz="3000">
                <a:solidFill>
                  <a:srgbClr val="D9541E"/>
                </a:solidFill>
                <a:latin typeface="Helvetica" pitchFamily="34" charset="0"/>
                <a:ea typeface="ＭＳ Ｐゴシック" pitchFamily="48" charset="-128"/>
              </a:defRPr>
            </a:lvl4pPr>
            <a:lvl5pPr algn="l" rtl="0" eaLnBrk="0" fontAlgn="base" hangingPunct="0">
              <a:lnSpc>
                <a:spcPct val="90000"/>
              </a:lnSpc>
              <a:spcBef>
                <a:spcPct val="0"/>
              </a:spcBef>
              <a:spcAft>
                <a:spcPct val="0"/>
              </a:spcAft>
              <a:defRPr sz="3000">
                <a:solidFill>
                  <a:srgbClr val="D9541E"/>
                </a:solidFill>
                <a:latin typeface="Helvetica" pitchFamily="34" charset="0"/>
                <a:ea typeface="ＭＳ Ｐゴシック" pitchFamily="48" charset="-128"/>
              </a:defRPr>
            </a:lvl5pPr>
            <a:lvl6pPr marL="457200" algn="l" rtl="0" fontAlgn="base">
              <a:lnSpc>
                <a:spcPct val="90000"/>
              </a:lnSpc>
              <a:spcBef>
                <a:spcPct val="0"/>
              </a:spcBef>
              <a:spcAft>
                <a:spcPct val="0"/>
              </a:spcAft>
              <a:defRPr sz="3000">
                <a:solidFill>
                  <a:srgbClr val="D9541E"/>
                </a:solidFill>
                <a:latin typeface="Helvetica" pitchFamily="34" charset="0"/>
                <a:ea typeface="ＭＳ Ｐゴシック" pitchFamily="48" charset="-128"/>
              </a:defRPr>
            </a:lvl6pPr>
            <a:lvl7pPr marL="914400" algn="l" rtl="0" fontAlgn="base">
              <a:lnSpc>
                <a:spcPct val="90000"/>
              </a:lnSpc>
              <a:spcBef>
                <a:spcPct val="0"/>
              </a:spcBef>
              <a:spcAft>
                <a:spcPct val="0"/>
              </a:spcAft>
              <a:defRPr sz="3000">
                <a:solidFill>
                  <a:srgbClr val="D9541E"/>
                </a:solidFill>
                <a:latin typeface="Helvetica" pitchFamily="34" charset="0"/>
                <a:ea typeface="ＭＳ Ｐゴシック" pitchFamily="48" charset="-128"/>
              </a:defRPr>
            </a:lvl7pPr>
            <a:lvl8pPr marL="1371600" algn="l" rtl="0" fontAlgn="base">
              <a:lnSpc>
                <a:spcPct val="90000"/>
              </a:lnSpc>
              <a:spcBef>
                <a:spcPct val="0"/>
              </a:spcBef>
              <a:spcAft>
                <a:spcPct val="0"/>
              </a:spcAft>
              <a:defRPr sz="3000">
                <a:solidFill>
                  <a:srgbClr val="D9541E"/>
                </a:solidFill>
                <a:latin typeface="Helvetica" pitchFamily="34" charset="0"/>
                <a:ea typeface="ＭＳ Ｐゴシック" pitchFamily="48" charset="-128"/>
              </a:defRPr>
            </a:lvl8pPr>
            <a:lvl9pPr marL="1828800" algn="l" rtl="0" fontAlgn="base">
              <a:lnSpc>
                <a:spcPct val="90000"/>
              </a:lnSpc>
              <a:spcBef>
                <a:spcPct val="0"/>
              </a:spcBef>
              <a:spcAft>
                <a:spcPct val="0"/>
              </a:spcAft>
              <a:defRPr sz="3000">
                <a:solidFill>
                  <a:srgbClr val="D9541E"/>
                </a:solidFill>
                <a:latin typeface="Helvetica" pitchFamily="34" charset="0"/>
                <a:ea typeface="ＭＳ Ｐゴシック" pitchFamily="48" charset="-128"/>
              </a:defRPr>
            </a:lvl9pPr>
          </a:lstStyle>
          <a:p>
            <a:pPr>
              <a:defRPr/>
            </a:pPr>
            <a:r>
              <a:rPr lang="en-US" altLang="en-US" kern="0" dirty="0">
                <a:latin typeface="Helvetica"/>
                <a:ea typeface="MS PGothic"/>
              </a:rPr>
              <a:t>Retiree Medical Premiums</a:t>
            </a:r>
            <a:r>
              <a:rPr lang="en-US" altLang="en-US" sz="1800" kern="0" dirty="0">
                <a:latin typeface="Helvetica"/>
                <a:ea typeface="MS PGothic"/>
              </a:rPr>
              <a:t> – Medical premium indexing applies to employees hired and non-vested employees rehired on/after January 1, 2013.</a:t>
            </a:r>
          </a:p>
        </p:txBody>
      </p:sp>
      <p:sp>
        <p:nvSpPr>
          <p:cNvPr id="105526" name="Rectangle 4">
            <a:extLst>
              <a:ext uri="{FF2B5EF4-FFF2-40B4-BE49-F238E27FC236}">
                <a16:creationId xmlns:a16="http://schemas.microsoft.com/office/drawing/2014/main" id="{E096C915-6289-2F74-3402-AED0452A2B2C}"/>
              </a:ext>
            </a:extLst>
          </p:cNvPr>
          <p:cNvSpPr>
            <a:spLocks noChangeArrowheads="1"/>
          </p:cNvSpPr>
          <p:nvPr/>
        </p:nvSpPr>
        <p:spPr bwMode="auto">
          <a:xfrm>
            <a:off x="10180320" y="629127"/>
            <a:ext cx="17526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r>
              <a:rPr lang="en-US" altLang="en-US" sz="1000" baseline="-25000" dirty="0">
                <a:solidFill>
                  <a:srgbClr val="FFFFFF"/>
                </a:solidFill>
              </a:rPr>
              <a:t>	            </a:t>
            </a:r>
            <a:r>
              <a:rPr lang="en-US" altLang="en-US" sz="1400" baseline="-25000" dirty="0">
                <a:solidFill>
                  <a:srgbClr val="FFFFFF"/>
                </a:solidFill>
              </a:rPr>
              <a:t> </a:t>
            </a:r>
            <a:fld id="{58E91C04-2703-4B46-8E45-062FA9C4AEEC}" type="slidenum">
              <a:rPr lang="en-US" altLang="en-US" sz="1400" baseline="-25000">
                <a:solidFill>
                  <a:srgbClr val="FFFFFF"/>
                </a:solidFill>
                <a:latin typeface="Arial" panose="020B0604020202020204" pitchFamily="34" charset="0"/>
              </a:rPr>
              <a:pPr eaLnBrk="0" fontAlgn="base" hangingPunct="0">
                <a:spcBef>
                  <a:spcPct val="0"/>
                </a:spcBef>
                <a:spcAft>
                  <a:spcPct val="0"/>
                </a:spcAft>
                <a:buNone/>
              </a:pPr>
              <a:t>38</a:t>
            </a:fld>
            <a:r>
              <a:rPr lang="en-US" altLang="en-US" sz="1400" baseline="-25000" dirty="0">
                <a:solidFill>
                  <a:srgbClr val="FFFFFF"/>
                </a:solidFill>
                <a:latin typeface="Arial" panose="020B0604020202020204" pitchFamily="34" charset="0"/>
              </a:rPr>
              <a:t> </a:t>
            </a:r>
            <a:endParaRPr lang="en-US" altLang="en-US" sz="1400" baseline="-25000" dirty="0">
              <a:solidFill>
                <a:srgbClr val="06357A"/>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a:extLst>
              <a:ext uri="{FF2B5EF4-FFF2-40B4-BE49-F238E27FC236}">
                <a16:creationId xmlns:a16="http://schemas.microsoft.com/office/drawing/2014/main" id="{3C1DF0F1-2C44-DC4F-D320-F9CF8ACA009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3240CFC0-6D9B-42B3-BEA7-86DEE2B2850C}" type="slidenum">
              <a:rPr lang="en-US" altLang="en-US" sz="1000">
                <a:solidFill>
                  <a:srgbClr val="FFFFFF"/>
                </a:solidFill>
              </a:rPr>
              <a:pPr eaLnBrk="0" fontAlgn="base" hangingPunct="0">
                <a:spcBef>
                  <a:spcPct val="0"/>
                </a:spcBef>
                <a:spcAft>
                  <a:spcPct val="0"/>
                </a:spcAft>
                <a:buNone/>
              </a:pPr>
              <a:t>39</a:t>
            </a:fld>
            <a:endParaRPr lang="en-US" altLang="en-US" sz="1000" dirty="0">
              <a:solidFill>
                <a:srgbClr val="FFFFFF"/>
              </a:solidFill>
            </a:endParaRPr>
          </a:p>
        </p:txBody>
      </p:sp>
      <p:sp>
        <p:nvSpPr>
          <p:cNvPr id="107523" name="Rectangle 2">
            <a:extLst>
              <a:ext uri="{FF2B5EF4-FFF2-40B4-BE49-F238E27FC236}">
                <a16:creationId xmlns:a16="http://schemas.microsoft.com/office/drawing/2014/main" id="{DC696059-C88B-04DD-0AE6-D06DBC0E33C9}"/>
              </a:ext>
            </a:extLst>
          </p:cNvPr>
          <p:cNvSpPr>
            <a:spLocks noGrp="1" noChangeArrowheads="1"/>
          </p:cNvSpPr>
          <p:nvPr>
            <p:ph type="title"/>
          </p:nvPr>
        </p:nvSpPr>
        <p:spPr/>
        <p:txBody>
          <a:bodyPr/>
          <a:lstStyle/>
          <a:p>
            <a:pPr eaLnBrk="1" hangingPunct="1"/>
            <a:r>
              <a:rPr lang="en-US" altLang="en-US" dirty="0"/>
              <a:t>Connection of Service</a:t>
            </a:r>
          </a:p>
        </p:txBody>
      </p:sp>
      <p:sp>
        <p:nvSpPr>
          <p:cNvPr id="107524" name="Rectangle 3">
            <a:extLst>
              <a:ext uri="{FF2B5EF4-FFF2-40B4-BE49-F238E27FC236}">
                <a16:creationId xmlns:a16="http://schemas.microsoft.com/office/drawing/2014/main" id="{310CC666-F3E4-5970-2A24-9E5C27EA4152}"/>
              </a:ext>
            </a:extLst>
          </p:cNvPr>
          <p:cNvSpPr>
            <a:spLocks noGrp="1" noChangeArrowheads="1"/>
          </p:cNvSpPr>
          <p:nvPr>
            <p:ph type="body" idx="1"/>
          </p:nvPr>
        </p:nvSpPr>
        <p:spPr/>
        <p:txBody>
          <a:bodyPr/>
          <a:lstStyle/>
          <a:p>
            <a:pPr eaLnBrk="1" hangingPunct="1"/>
            <a:r>
              <a:rPr lang="en-US" altLang="en-US" dirty="0"/>
              <a:t>If you worked for Metro Nashville Government before, left and have now returned, you </a:t>
            </a:r>
            <a:r>
              <a:rPr lang="en-US" altLang="en-US" i="1" dirty="0"/>
              <a:t>may</a:t>
            </a:r>
            <a:r>
              <a:rPr lang="en-US" altLang="en-US" dirty="0"/>
              <a:t> be able to connect your prior service after one year of continuous service in your new Metro job.</a:t>
            </a:r>
          </a:p>
          <a:p>
            <a:pPr eaLnBrk="1" hangingPunct="1"/>
            <a:r>
              <a:rPr lang="en-US" altLang="en-US" dirty="0"/>
              <a:t>By connecting your prior Metro service to your current service, you’ll receive a greater service pension benefit at your retirement.</a:t>
            </a:r>
          </a:p>
          <a:p>
            <a:pPr eaLnBrk="1" hangingPunct="1"/>
            <a:r>
              <a:rPr lang="en-US" altLang="en-US" dirty="0"/>
              <a:t>To connect your service, please contact Human Resources at (615) 862-6700.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FC055F9-4F30-94FB-17DA-10C2DE42F610}"/>
              </a:ext>
            </a:extLst>
          </p:cNvPr>
          <p:cNvSpPr>
            <a:spLocks noGrp="1" noChangeArrowheads="1"/>
          </p:cNvSpPr>
          <p:nvPr>
            <p:ph type="title"/>
          </p:nvPr>
        </p:nvSpPr>
        <p:spPr/>
        <p:txBody>
          <a:bodyPr/>
          <a:lstStyle/>
          <a:p>
            <a:r>
              <a:rPr lang="en-US" altLang="en-US" dirty="0"/>
              <a:t>Opting Out of Coverage</a:t>
            </a:r>
          </a:p>
        </p:txBody>
      </p:sp>
      <p:sp>
        <p:nvSpPr>
          <p:cNvPr id="13315" name="Content Placeholder 2">
            <a:extLst>
              <a:ext uri="{FF2B5EF4-FFF2-40B4-BE49-F238E27FC236}">
                <a16:creationId xmlns:a16="http://schemas.microsoft.com/office/drawing/2014/main" id="{9CA8642C-D5BC-2C31-02EC-AEA911EF0342}"/>
              </a:ext>
            </a:extLst>
          </p:cNvPr>
          <p:cNvSpPr>
            <a:spLocks noGrp="1" noChangeArrowheads="1"/>
          </p:cNvSpPr>
          <p:nvPr>
            <p:ph idx="1"/>
          </p:nvPr>
        </p:nvSpPr>
        <p:spPr/>
        <p:txBody>
          <a:bodyPr/>
          <a:lstStyle/>
          <a:p>
            <a:pPr eaLnBrk="1" hangingPunct="1">
              <a:lnSpc>
                <a:spcPct val="90000"/>
              </a:lnSpc>
              <a:spcBef>
                <a:spcPct val="10000"/>
              </a:spcBef>
            </a:pPr>
            <a:r>
              <a:rPr lang="en-US" altLang="en-US" dirty="0">
                <a:solidFill>
                  <a:schemeClr val="tx2"/>
                </a:solidFill>
                <a:latin typeface="Helvetica" panose="020B0604020202020204"/>
                <a:cs typeface="Helvetica" panose="020B0604020202020204"/>
              </a:rPr>
              <a:t>If you have other medical insurance coverage – either through a spouse’s or parent’s plan – you may opt out of Metro’s insurance by providing documentation of the other coverage. </a:t>
            </a:r>
          </a:p>
          <a:p>
            <a:pPr eaLnBrk="1" hangingPunct="1">
              <a:lnSpc>
                <a:spcPct val="90000"/>
              </a:lnSpc>
            </a:pPr>
            <a:r>
              <a:rPr lang="en-US" altLang="en-US" dirty="0">
                <a:latin typeface="Helvetica" panose="020B0604020202020204"/>
                <a:cs typeface="Helvetica" panose="020B0604020202020204"/>
              </a:rPr>
              <a:t>If you are age 65, you may opt out of Metro’s medical insurance if you prefer to have Original Medicare Parts A &amp; B, a Medicare Supplement or a Medicare Advantage plan, rather than Metro’s medical insurance. </a:t>
            </a:r>
          </a:p>
          <a:p>
            <a:pPr eaLnBrk="1" hangingPunct="1">
              <a:lnSpc>
                <a:spcPct val="90000"/>
              </a:lnSpc>
            </a:pPr>
            <a:r>
              <a:rPr lang="en-US" altLang="en-US" dirty="0">
                <a:solidFill>
                  <a:schemeClr val="tx2"/>
                </a:solidFill>
                <a:latin typeface="Helvetica" panose="020B0604020202020204"/>
                <a:cs typeface="Helvetica" panose="020B0604020202020204"/>
              </a:rPr>
              <a:t>You may opt into Metro’s coverage at a future Annual Enrollment or within 60 days of an eligible change in status.</a:t>
            </a:r>
          </a:p>
          <a:p>
            <a:endParaRPr lang="en-US" altLang="en-US" dirty="0"/>
          </a:p>
        </p:txBody>
      </p:sp>
      <p:sp>
        <p:nvSpPr>
          <p:cNvPr id="13316" name="Slide Number Placeholder 3">
            <a:extLst>
              <a:ext uri="{FF2B5EF4-FFF2-40B4-BE49-F238E27FC236}">
                <a16:creationId xmlns:a16="http://schemas.microsoft.com/office/drawing/2014/main" id="{1C18766B-4F6B-131C-1752-3B476B7FB5B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8C9EEA33-A4F8-4535-98D9-0CB835C803CF}" type="slidenum">
              <a:rPr lang="en-US" altLang="en-US" sz="1000">
                <a:solidFill>
                  <a:srgbClr val="FFFFFF"/>
                </a:solidFill>
              </a:rPr>
              <a:pPr eaLnBrk="0" fontAlgn="base" hangingPunct="0">
                <a:spcBef>
                  <a:spcPct val="0"/>
                </a:spcBef>
                <a:spcAft>
                  <a:spcPct val="0"/>
                </a:spcAft>
                <a:buNone/>
              </a:pPr>
              <a:t>4</a:t>
            </a:fld>
            <a:endParaRPr lang="en-US" altLang="en-US" sz="1000" dirty="0">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ADA6C169-98A5-2099-B637-50570B0AE54B}"/>
              </a:ext>
            </a:extLst>
          </p:cNvPr>
          <p:cNvSpPr>
            <a:spLocks noGrp="1" noChangeArrowheads="1"/>
          </p:cNvSpPr>
          <p:nvPr>
            <p:ph type="title"/>
          </p:nvPr>
        </p:nvSpPr>
        <p:spPr>
          <a:xfrm>
            <a:off x="584200" y="1312863"/>
            <a:ext cx="8458200" cy="838200"/>
          </a:xfrm>
        </p:spPr>
        <p:txBody>
          <a:bodyPr/>
          <a:lstStyle/>
          <a:p>
            <a:r>
              <a:rPr lang="en-US" altLang="en-US" dirty="0"/>
              <a:t>MetroMax 457 Deferred Compensation Program</a:t>
            </a:r>
          </a:p>
        </p:txBody>
      </p:sp>
      <p:sp>
        <p:nvSpPr>
          <p:cNvPr id="109571" name="Content Placeholder 2">
            <a:extLst>
              <a:ext uri="{FF2B5EF4-FFF2-40B4-BE49-F238E27FC236}">
                <a16:creationId xmlns:a16="http://schemas.microsoft.com/office/drawing/2014/main" id="{9A6A998F-D85A-A19C-43FC-13B5C396EEF6}"/>
              </a:ext>
            </a:extLst>
          </p:cNvPr>
          <p:cNvSpPr>
            <a:spLocks noGrp="1" noChangeArrowheads="1"/>
          </p:cNvSpPr>
          <p:nvPr>
            <p:ph idx="1"/>
          </p:nvPr>
        </p:nvSpPr>
        <p:spPr>
          <a:xfrm>
            <a:off x="584200" y="2286000"/>
            <a:ext cx="10998200" cy="4457700"/>
          </a:xfrm>
        </p:spPr>
        <p:txBody>
          <a:bodyPr/>
          <a:lstStyle/>
          <a:p>
            <a:r>
              <a:rPr lang="en-US" altLang="en-US" sz="2100" dirty="0"/>
              <a:t>The MetroMax plan allows you to make contributions to a 457 retirement account through pre-tax or Roth payroll deductions to fill the gap between your Metro pension and Social Security benefits when you retire.</a:t>
            </a:r>
          </a:p>
          <a:p>
            <a:r>
              <a:rPr lang="en-US" altLang="en-US" sz="2100" dirty="0"/>
              <a:t>As a new hire, you will automatically be enrolled in the MetroMax 457 plan with a zero contribution amount. If you want to participate in the 457 plan, you’ll need to go to Voya’s website to designate your contribution amount and choose your investment options. Voya will mail a letter to your home address with instructions on how to make your elections online.</a:t>
            </a:r>
          </a:p>
          <a:p>
            <a:r>
              <a:rPr lang="en-US" altLang="en-US" sz="2100" dirty="0"/>
              <a:t>You may make your elections at any time during the year, but the earlier you get started, the more you’ll save for retirement.  </a:t>
            </a:r>
          </a:p>
          <a:p>
            <a:r>
              <a:rPr lang="en-US" altLang="en-US" sz="2100" dirty="0"/>
              <a:t>Contact Metro's local Voya advisors to enroll, receive counseling, or for more information at 615-627-1500.</a:t>
            </a:r>
            <a:endParaRPr lang="en-US" altLang="en-US" dirty="0"/>
          </a:p>
        </p:txBody>
      </p:sp>
      <p:sp>
        <p:nvSpPr>
          <p:cNvPr id="109572" name="Slide Number Placeholder 3">
            <a:extLst>
              <a:ext uri="{FF2B5EF4-FFF2-40B4-BE49-F238E27FC236}">
                <a16:creationId xmlns:a16="http://schemas.microsoft.com/office/drawing/2014/main" id="{C9F78663-51F0-A904-08C7-845EA55165D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F8766272-60DF-4DDF-BE11-7B946A3CB1CF}" type="slidenum">
              <a:rPr lang="en-US" altLang="en-US" sz="1000">
                <a:solidFill>
                  <a:srgbClr val="FFFFFF"/>
                </a:solidFill>
              </a:rPr>
              <a:pPr eaLnBrk="0" fontAlgn="base" hangingPunct="0">
                <a:spcBef>
                  <a:spcPct val="0"/>
                </a:spcBef>
                <a:spcAft>
                  <a:spcPct val="0"/>
                </a:spcAft>
                <a:buNone/>
              </a:pPr>
              <a:t>40</a:t>
            </a:fld>
            <a:endParaRPr lang="en-US" altLang="en-US" sz="1000" dirty="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BCE25E7B-9ADC-B459-5865-831D8F1DC718}"/>
              </a:ext>
            </a:extLst>
          </p:cNvPr>
          <p:cNvSpPr>
            <a:spLocks noGrp="1" noChangeArrowheads="1"/>
          </p:cNvSpPr>
          <p:nvPr>
            <p:ph type="title"/>
          </p:nvPr>
        </p:nvSpPr>
        <p:spPr/>
        <p:txBody>
          <a:bodyPr/>
          <a:lstStyle/>
          <a:p>
            <a:r>
              <a:rPr lang="en-US" altLang="en-US" dirty="0"/>
              <a:t>Injured-on-Duty Program</a:t>
            </a:r>
          </a:p>
        </p:txBody>
      </p:sp>
      <p:sp>
        <p:nvSpPr>
          <p:cNvPr id="111619" name="Content Placeholder 2">
            <a:extLst>
              <a:ext uri="{FF2B5EF4-FFF2-40B4-BE49-F238E27FC236}">
                <a16:creationId xmlns:a16="http://schemas.microsoft.com/office/drawing/2014/main" id="{E7F76343-0408-3FE6-83B8-721A0A6C5923}"/>
              </a:ext>
            </a:extLst>
          </p:cNvPr>
          <p:cNvSpPr>
            <a:spLocks noGrp="1" noChangeArrowheads="1"/>
          </p:cNvSpPr>
          <p:nvPr>
            <p:ph idx="1"/>
          </p:nvPr>
        </p:nvSpPr>
        <p:spPr>
          <a:xfrm>
            <a:off x="609600" y="2165350"/>
            <a:ext cx="10972800" cy="3702050"/>
          </a:xfrm>
        </p:spPr>
        <p:txBody>
          <a:bodyPr/>
          <a:lstStyle/>
          <a:p>
            <a:r>
              <a:rPr lang="en-US" altLang="en-US" dirty="0">
                <a:solidFill>
                  <a:schemeClr val="tx2"/>
                </a:solidFill>
              </a:rPr>
              <a:t>What happens if you are injured at work?</a:t>
            </a:r>
          </a:p>
          <a:p>
            <a:pPr lvl="1">
              <a:spcBef>
                <a:spcPts val="1200"/>
              </a:spcBef>
            </a:pPr>
            <a:r>
              <a:rPr lang="en-US" altLang="en-US" sz="2200" dirty="0">
                <a:solidFill>
                  <a:schemeClr val="tx2"/>
                </a:solidFill>
              </a:rPr>
              <a:t>As soon as the injury occurs, you must report the injury to your immediate supervisor or department safety office, if appropriate.</a:t>
            </a:r>
          </a:p>
          <a:p>
            <a:pPr lvl="1">
              <a:spcBef>
                <a:spcPts val="1200"/>
              </a:spcBef>
            </a:pPr>
            <a:r>
              <a:rPr lang="en-US" altLang="en-US" sz="2200" dirty="0">
                <a:solidFill>
                  <a:schemeClr val="tx2"/>
                </a:solidFill>
              </a:rPr>
              <a:t>If you need medical treatment, visit Metro’s IOD Clinic open from 7am – 4pm Monday through Friday located at 337 21</a:t>
            </a:r>
            <a:r>
              <a:rPr lang="en-US" altLang="en-US" sz="2200" baseline="30000" dirty="0">
                <a:solidFill>
                  <a:schemeClr val="tx2"/>
                </a:solidFill>
              </a:rPr>
              <a:t>st</a:t>
            </a:r>
            <a:r>
              <a:rPr lang="en-US" altLang="en-US" sz="2200" dirty="0">
                <a:solidFill>
                  <a:schemeClr val="tx2"/>
                </a:solidFill>
              </a:rPr>
              <a:t> Avenue North.  The IOD Clinic is open to treat all non-emergency work-related injuries or illnesses.</a:t>
            </a:r>
          </a:p>
          <a:p>
            <a:endParaRPr lang="en-US" altLang="en-US" dirty="0"/>
          </a:p>
        </p:txBody>
      </p:sp>
      <p:sp>
        <p:nvSpPr>
          <p:cNvPr id="111620" name="Slide Number Placeholder 3">
            <a:extLst>
              <a:ext uri="{FF2B5EF4-FFF2-40B4-BE49-F238E27FC236}">
                <a16:creationId xmlns:a16="http://schemas.microsoft.com/office/drawing/2014/main" id="{B9052791-122E-E886-9D49-F4CCF22213F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25522F1B-4BD3-44BB-ACEB-E291DECAA3E6}" type="slidenum">
              <a:rPr lang="en-US" altLang="en-US" sz="1000">
                <a:solidFill>
                  <a:srgbClr val="FFFFFF"/>
                </a:solidFill>
              </a:rPr>
              <a:pPr eaLnBrk="0" fontAlgn="base" hangingPunct="0">
                <a:spcBef>
                  <a:spcPct val="0"/>
                </a:spcBef>
                <a:spcAft>
                  <a:spcPct val="0"/>
                </a:spcAft>
                <a:buNone/>
              </a:pPr>
              <a:t>41</a:t>
            </a:fld>
            <a:endParaRPr lang="en-US" altLang="en-US" sz="1000" dirty="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a:extLst>
              <a:ext uri="{FF2B5EF4-FFF2-40B4-BE49-F238E27FC236}">
                <a16:creationId xmlns:a16="http://schemas.microsoft.com/office/drawing/2014/main" id="{A5BF1812-7788-4EF0-C9FE-85CA29AF00E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F14DE6D6-D324-44BE-9976-6190564BD188}" type="slidenum">
              <a:rPr lang="en-US" altLang="en-US" sz="1000">
                <a:solidFill>
                  <a:srgbClr val="FFFFFF"/>
                </a:solidFill>
              </a:rPr>
              <a:pPr eaLnBrk="0" fontAlgn="base" hangingPunct="0">
                <a:spcBef>
                  <a:spcPct val="0"/>
                </a:spcBef>
                <a:spcAft>
                  <a:spcPct val="0"/>
                </a:spcAft>
                <a:buNone/>
              </a:pPr>
              <a:t>42</a:t>
            </a:fld>
            <a:endParaRPr lang="en-US" altLang="en-US" sz="1000" dirty="0">
              <a:solidFill>
                <a:srgbClr val="FFFFFF"/>
              </a:solidFill>
            </a:endParaRPr>
          </a:p>
        </p:txBody>
      </p:sp>
      <p:sp>
        <p:nvSpPr>
          <p:cNvPr id="113667" name="Rectangle 2">
            <a:extLst>
              <a:ext uri="{FF2B5EF4-FFF2-40B4-BE49-F238E27FC236}">
                <a16:creationId xmlns:a16="http://schemas.microsoft.com/office/drawing/2014/main" id="{13A47083-A6A2-C360-0FE0-4E47578FE23B}"/>
              </a:ext>
            </a:extLst>
          </p:cNvPr>
          <p:cNvSpPr>
            <a:spLocks noGrp="1" noChangeArrowheads="1"/>
          </p:cNvSpPr>
          <p:nvPr>
            <p:ph type="title"/>
          </p:nvPr>
        </p:nvSpPr>
        <p:spPr/>
        <p:txBody>
          <a:bodyPr/>
          <a:lstStyle/>
          <a:p>
            <a:pPr eaLnBrk="1" hangingPunct="1"/>
            <a:r>
              <a:rPr lang="en-US" altLang="en-US" dirty="0"/>
              <a:t>HIPAA Privacy Regulations</a:t>
            </a:r>
          </a:p>
        </p:txBody>
      </p:sp>
      <p:sp>
        <p:nvSpPr>
          <p:cNvPr id="113668" name="Rectangle 3">
            <a:extLst>
              <a:ext uri="{FF2B5EF4-FFF2-40B4-BE49-F238E27FC236}">
                <a16:creationId xmlns:a16="http://schemas.microsoft.com/office/drawing/2014/main" id="{01D4358E-0216-527C-1EED-EB47CA6BA823}"/>
              </a:ext>
            </a:extLst>
          </p:cNvPr>
          <p:cNvSpPr>
            <a:spLocks noGrp="1" noChangeArrowheads="1"/>
          </p:cNvSpPr>
          <p:nvPr>
            <p:ph type="body" idx="1"/>
          </p:nvPr>
        </p:nvSpPr>
        <p:spPr>
          <a:xfrm>
            <a:off x="609600" y="2165350"/>
            <a:ext cx="10972800" cy="4387850"/>
          </a:xfrm>
        </p:spPr>
        <p:txBody>
          <a:bodyPr/>
          <a:lstStyle/>
          <a:p>
            <a:pPr eaLnBrk="1" hangingPunct="1">
              <a:lnSpc>
                <a:spcPct val="90000"/>
              </a:lnSpc>
            </a:pPr>
            <a:r>
              <a:rPr lang="en-US" altLang="en-US" dirty="0"/>
              <a:t>HIPAA (Health Insurance Portability and Accountability Act) requires that your health insurance plan limit the release of your health information to the minimum necessary required for your care, or as outlined in their Privacy Notice. You may review Metro Human Resource’s Notice of Privacy Practice on HR’s home page at </a:t>
            </a:r>
            <a:r>
              <a:rPr lang="en-US" altLang="en-US" u="sng" dirty="0">
                <a:solidFill>
                  <a:srgbClr val="00B0F0"/>
                </a:solidFill>
              </a:rPr>
              <a:t>HR.nashville.gov</a:t>
            </a:r>
            <a:r>
              <a:rPr lang="en-US" altLang="en-US" dirty="0"/>
              <a:t>. </a:t>
            </a:r>
          </a:p>
          <a:p>
            <a:pPr eaLnBrk="1" hangingPunct="1">
              <a:lnSpc>
                <a:spcPct val="90000"/>
              </a:lnSpc>
            </a:pPr>
            <a:r>
              <a:rPr lang="en-US" altLang="en-US" dirty="0"/>
              <a:t>For more information, contact your insurance carrier or Metro Human Resources’ Plan Privacy Administrator at (615) 862-6700.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EB9162F5-0CF7-A78E-C523-16FBBA7253F0}"/>
              </a:ext>
            </a:extLst>
          </p:cNvPr>
          <p:cNvSpPr>
            <a:spLocks noGrp="1" noChangeArrowheads="1"/>
          </p:cNvSpPr>
          <p:nvPr>
            <p:ph type="title"/>
          </p:nvPr>
        </p:nvSpPr>
        <p:spPr/>
        <p:txBody>
          <a:bodyPr/>
          <a:lstStyle/>
          <a:p>
            <a:r>
              <a:rPr lang="en-US" altLang="en-US" dirty="0"/>
              <a:t>Register to VOTE</a:t>
            </a:r>
          </a:p>
        </p:txBody>
      </p:sp>
      <p:sp>
        <p:nvSpPr>
          <p:cNvPr id="119811" name="Content Placeholder 2">
            <a:extLst>
              <a:ext uri="{FF2B5EF4-FFF2-40B4-BE49-F238E27FC236}">
                <a16:creationId xmlns:a16="http://schemas.microsoft.com/office/drawing/2014/main" id="{656DAA65-19AE-CA4F-7A0E-674F8BFE6C1E}"/>
              </a:ext>
            </a:extLst>
          </p:cNvPr>
          <p:cNvSpPr>
            <a:spLocks noGrp="1" noChangeArrowheads="1"/>
          </p:cNvSpPr>
          <p:nvPr>
            <p:ph idx="1"/>
          </p:nvPr>
        </p:nvSpPr>
        <p:spPr>
          <a:xfrm>
            <a:off x="609600" y="2095500"/>
            <a:ext cx="10972800" cy="4159250"/>
          </a:xfrm>
        </p:spPr>
        <p:txBody>
          <a:bodyPr/>
          <a:lstStyle/>
          <a:p>
            <a:r>
              <a:rPr lang="en-US" altLang="en-US" dirty="0"/>
              <a:t>Register to vote today at </a:t>
            </a:r>
            <a:r>
              <a:rPr lang="en-US" altLang="en-US" dirty="0">
                <a:solidFill>
                  <a:srgbClr val="00B0F0"/>
                </a:solidFill>
                <a:hlinkClick r:id="rId3"/>
              </a:rPr>
              <a:t>GoVoteTN.com</a:t>
            </a:r>
            <a:r>
              <a:rPr lang="en-US" altLang="en-US" dirty="0"/>
              <a:t>.</a:t>
            </a:r>
          </a:p>
          <a:p>
            <a:pPr lvl="1"/>
            <a:r>
              <a:rPr lang="en-US" altLang="en-US" sz="2200" dirty="0">
                <a:solidFill>
                  <a:schemeClr val="tx2"/>
                </a:solidFill>
              </a:rPr>
              <a:t>Fast and secure.</a:t>
            </a:r>
          </a:p>
          <a:p>
            <a:pPr lvl="1"/>
            <a:r>
              <a:rPr lang="en-US" altLang="en-US" sz="2200" dirty="0">
                <a:solidFill>
                  <a:schemeClr val="tx2"/>
                </a:solidFill>
              </a:rPr>
              <a:t>If you’ve moved, update your address.</a:t>
            </a:r>
          </a:p>
          <a:p>
            <a:pPr lvl="1"/>
            <a:r>
              <a:rPr lang="en-US" altLang="en-US" sz="2200" dirty="0">
                <a:solidFill>
                  <a:schemeClr val="tx2"/>
                </a:solidFill>
              </a:rPr>
              <a:t>You need a TN Driver’s License or a photo ID issued by the TN Department of Safety.</a:t>
            </a:r>
          </a:p>
          <a:p>
            <a:endParaRPr lang="en-US" altLang="en-US" dirty="0">
              <a:solidFill>
                <a:schemeClr val="tx2"/>
              </a:solidFill>
            </a:endParaRPr>
          </a:p>
          <a:p>
            <a:r>
              <a:rPr lang="en-US" altLang="en-US" dirty="0">
                <a:solidFill>
                  <a:schemeClr val="tx2"/>
                </a:solidFill>
              </a:rPr>
              <a:t>New registrations must be postmarked or hand-delivered to the Davidson County Election Commission no later than 30 days before an election in order to vote in that election.</a:t>
            </a:r>
          </a:p>
        </p:txBody>
      </p:sp>
      <p:sp>
        <p:nvSpPr>
          <p:cNvPr id="119812" name="Slide Number Placeholder 3">
            <a:extLst>
              <a:ext uri="{FF2B5EF4-FFF2-40B4-BE49-F238E27FC236}">
                <a16:creationId xmlns:a16="http://schemas.microsoft.com/office/drawing/2014/main" id="{DD477685-0BD8-3132-59D8-B77F8F2F5C9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A9309D92-7C68-467F-845C-D0E69C971702}" type="slidenum">
              <a:rPr lang="en-US" altLang="en-US" sz="1000">
                <a:solidFill>
                  <a:srgbClr val="FFFFFF"/>
                </a:solidFill>
              </a:rPr>
              <a:pPr eaLnBrk="0" fontAlgn="base" hangingPunct="0">
                <a:spcBef>
                  <a:spcPct val="0"/>
                </a:spcBef>
                <a:spcAft>
                  <a:spcPct val="0"/>
                </a:spcAft>
                <a:buNone/>
              </a:pPr>
              <a:t>43</a:t>
            </a:fld>
            <a:endParaRPr lang="en-US" altLang="en-US" sz="1000" dirty="0">
              <a:solidFill>
                <a:srgbClr val="FFFFFF"/>
              </a:solidFill>
            </a:endParaRPr>
          </a:p>
        </p:txBody>
      </p:sp>
      <p:pic>
        <p:nvPicPr>
          <p:cNvPr id="119813" name="Picture 9">
            <a:extLst>
              <a:ext uri="{FF2B5EF4-FFF2-40B4-BE49-F238E27FC236}">
                <a16:creationId xmlns:a16="http://schemas.microsoft.com/office/drawing/2014/main" id="{EF564FCC-36EB-2592-F5D7-4A4442EBC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7226" y="1406525"/>
            <a:ext cx="17049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a:extLst>
              <a:ext uri="{FF2B5EF4-FFF2-40B4-BE49-F238E27FC236}">
                <a16:creationId xmlns:a16="http://schemas.microsoft.com/office/drawing/2014/main" id="{FC103050-1ED1-7B6F-9B69-3E4BD8AAFEF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446F96B9-2B41-4B14-B84B-9E90467BAEDC}" type="slidenum">
              <a:rPr lang="en-US" altLang="en-US" sz="1000">
                <a:solidFill>
                  <a:srgbClr val="FFFFFF"/>
                </a:solidFill>
              </a:rPr>
              <a:pPr eaLnBrk="0" fontAlgn="base" hangingPunct="0">
                <a:spcBef>
                  <a:spcPct val="0"/>
                </a:spcBef>
                <a:spcAft>
                  <a:spcPct val="0"/>
                </a:spcAft>
                <a:buNone/>
              </a:pPr>
              <a:t>44</a:t>
            </a:fld>
            <a:endParaRPr lang="en-US" altLang="en-US" sz="1000" dirty="0">
              <a:solidFill>
                <a:srgbClr val="FFFFFF"/>
              </a:solidFill>
            </a:endParaRPr>
          </a:p>
        </p:txBody>
      </p:sp>
      <p:sp>
        <p:nvSpPr>
          <p:cNvPr id="121859" name="Rectangle 3">
            <a:extLst>
              <a:ext uri="{FF2B5EF4-FFF2-40B4-BE49-F238E27FC236}">
                <a16:creationId xmlns:a16="http://schemas.microsoft.com/office/drawing/2014/main" id="{1949D4E7-F9B7-71DF-3DFC-3E88954A0DF7}"/>
              </a:ext>
            </a:extLst>
          </p:cNvPr>
          <p:cNvSpPr>
            <a:spLocks noGrp="1" noChangeArrowheads="1"/>
          </p:cNvSpPr>
          <p:nvPr>
            <p:ph type="body" idx="1"/>
          </p:nvPr>
        </p:nvSpPr>
        <p:spPr>
          <a:xfrm>
            <a:off x="1981200" y="2133600"/>
            <a:ext cx="8229600" cy="3702050"/>
          </a:xfrm>
        </p:spPr>
        <p:txBody>
          <a:bodyPr/>
          <a:lstStyle/>
          <a:p>
            <a:pPr algn="ctr" eaLnBrk="1" hangingPunct="1">
              <a:buFontTx/>
              <a:buNone/>
            </a:pPr>
            <a:r>
              <a:rPr lang="en-US" altLang="en-US" sz="3200" b="1" dirty="0">
                <a:solidFill>
                  <a:srgbClr val="D9541E"/>
                </a:solidFill>
              </a:rPr>
              <a:t>Metro Nashville Public Schools</a:t>
            </a:r>
          </a:p>
          <a:p>
            <a:pPr algn="ctr" eaLnBrk="1" hangingPunct="1">
              <a:buFontTx/>
              <a:buNone/>
            </a:pPr>
            <a:r>
              <a:rPr lang="en-US" altLang="en-US" sz="3200" b="1" dirty="0">
                <a:solidFill>
                  <a:srgbClr val="D9541E"/>
                </a:solidFill>
              </a:rPr>
              <a:t>Benefits Office</a:t>
            </a:r>
            <a:r>
              <a:rPr lang="en-US" altLang="en-US" sz="3200" dirty="0"/>
              <a:t>: (615) 259-4636 </a:t>
            </a:r>
          </a:p>
          <a:p>
            <a:pPr algn="ctr" eaLnBrk="1" hangingPunct="1">
              <a:spcAft>
                <a:spcPct val="30000"/>
              </a:spcAft>
              <a:buFontTx/>
              <a:buNone/>
            </a:pPr>
            <a:endParaRPr lang="en-US" altLang="en-US" sz="1000" dirty="0"/>
          </a:p>
          <a:p>
            <a:pPr algn="ctr" eaLnBrk="1" hangingPunct="1">
              <a:buFontTx/>
              <a:buNone/>
            </a:pPr>
            <a:r>
              <a:rPr lang="en-US" altLang="en-US" sz="3200" dirty="0"/>
              <a:t>or visit Metro Human Resources</a:t>
            </a:r>
          </a:p>
          <a:p>
            <a:pPr algn="ctr" eaLnBrk="1" hangingPunct="1">
              <a:buFontTx/>
              <a:buNone/>
            </a:pPr>
            <a:r>
              <a:rPr lang="en-US" altLang="en-US" sz="3200" dirty="0"/>
              <a:t>on the web: </a:t>
            </a:r>
            <a:r>
              <a:rPr lang="en-US" altLang="en-US" sz="3200" dirty="0">
                <a:solidFill>
                  <a:srgbClr val="06357A"/>
                </a:solidFill>
                <a:hlinkClick r:id="rId3"/>
              </a:rPr>
              <a:t>HR.nashville.gov</a:t>
            </a:r>
            <a:endParaRPr lang="en-US" altLang="en-US" sz="3200" dirty="0">
              <a:solidFill>
                <a:srgbClr val="06357A"/>
              </a:solidFill>
            </a:endParaRPr>
          </a:p>
          <a:p>
            <a:pPr algn="ctr" eaLnBrk="1" hangingPunct="1">
              <a:buFontTx/>
              <a:buNone/>
            </a:pPr>
            <a:endParaRPr lang="en-US" alt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D9A12A9-8960-6D82-7408-B6FA8339A670}"/>
              </a:ext>
            </a:extLst>
          </p:cNvPr>
          <p:cNvSpPr>
            <a:spLocks noGrp="1" noChangeArrowheads="1"/>
          </p:cNvSpPr>
          <p:nvPr>
            <p:ph type="title"/>
          </p:nvPr>
        </p:nvSpPr>
        <p:spPr>
          <a:xfrm>
            <a:off x="609600" y="1112837"/>
            <a:ext cx="10972800" cy="838200"/>
          </a:xfrm>
        </p:spPr>
        <p:txBody>
          <a:bodyPr/>
          <a:lstStyle/>
          <a:p>
            <a:r>
              <a:rPr lang="en-US" altLang="en-US" dirty="0"/>
              <a:t>Who is Eligible to Enroll?</a:t>
            </a:r>
          </a:p>
        </p:txBody>
      </p:sp>
      <p:sp>
        <p:nvSpPr>
          <p:cNvPr id="15363" name="Content Placeholder 2">
            <a:extLst>
              <a:ext uri="{FF2B5EF4-FFF2-40B4-BE49-F238E27FC236}">
                <a16:creationId xmlns:a16="http://schemas.microsoft.com/office/drawing/2014/main" id="{E6B2BAF9-9F91-113F-6F7C-3BAE5CD05856}"/>
              </a:ext>
            </a:extLst>
          </p:cNvPr>
          <p:cNvSpPr>
            <a:spLocks noGrp="1" noChangeArrowheads="1"/>
          </p:cNvSpPr>
          <p:nvPr>
            <p:ph idx="1"/>
          </p:nvPr>
        </p:nvSpPr>
        <p:spPr>
          <a:xfrm>
            <a:off x="609600" y="1951037"/>
            <a:ext cx="10972800" cy="4596809"/>
          </a:xfrm>
        </p:spPr>
        <p:txBody>
          <a:bodyPr/>
          <a:lstStyle/>
          <a:p>
            <a:pPr eaLnBrk="1" hangingPunct="1"/>
            <a:r>
              <a:rPr lang="en-US" altLang="en-US" dirty="0"/>
              <a:t>Employees – regular full-time employees who average 20 or more hours a week for two consecutive quarters</a:t>
            </a:r>
          </a:p>
          <a:p>
            <a:pPr eaLnBrk="1" hangingPunct="1"/>
            <a:r>
              <a:rPr lang="en-US" altLang="en-US" dirty="0"/>
              <a:t>Dependents are defined as your:</a:t>
            </a:r>
          </a:p>
          <a:p>
            <a:pPr lvl="1" eaLnBrk="1" hangingPunct="1"/>
            <a:r>
              <a:rPr lang="en-US" altLang="en-US" sz="2200" dirty="0">
                <a:solidFill>
                  <a:srgbClr val="663700"/>
                </a:solidFill>
              </a:rPr>
              <a:t>Spouse while not divorced or legally separated</a:t>
            </a:r>
          </a:p>
          <a:p>
            <a:pPr lvl="1" eaLnBrk="1" hangingPunct="1"/>
            <a:r>
              <a:rPr lang="en-US" altLang="en-US" sz="2200" dirty="0">
                <a:solidFill>
                  <a:srgbClr val="663700"/>
                </a:solidFill>
              </a:rPr>
              <a:t>Domestic partner of the same or opposite sex </a:t>
            </a:r>
          </a:p>
          <a:p>
            <a:pPr lvl="1" eaLnBrk="1" hangingPunct="1"/>
            <a:r>
              <a:rPr lang="en-US" altLang="en-US" sz="2200" dirty="0">
                <a:solidFill>
                  <a:srgbClr val="663700"/>
                </a:solidFill>
              </a:rPr>
              <a:t>Dependent Children from birth to age 26, married or unmarried as long as he/she is your child by birth, adoption, legal guardianship or your stepchild (you may cover children when Qualified Medical Child Support Order has been issued)</a:t>
            </a:r>
          </a:p>
          <a:p>
            <a:r>
              <a:rPr lang="en-US" altLang="en-US" sz="2200" dirty="0">
                <a:solidFill>
                  <a:srgbClr val="663700"/>
                </a:solidFill>
              </a:rPr>
              <a:t>If you wish to add a domestic partner to your benefits, v</a:t>
            </a:r>
            <a:r>
              <a:rPr lang="en-US" altLang="en-US" dirty="0"/>
              <a:t>isit Human Resources’ website at </a:t>
            </a:r>
            <a:r>
              <a:rPr lang="en-US" altLang="en-US" u="sng" dirty="0">
                <a:solidFill>
                  <a:srgbClr val="00B0F0"/>
                </a:solidFill>
              </a:rPr>
              <a:t>HR.nashville.gov</a:t>
            </a:r>
            <a:r>
              <a:rPr lang="en-US" altLang="en-US" dirty="0"/>
              <a:t> for details about eligibility requirements, possible tax implications and a list of </a:t>
            </a:r>
            <a:r>
              <a:rPr lang="en-US" altLang="en-US" i="1" dirty="0"/>
              <a:t>Frequently Asked Questions.</a:t>
            </a:r>
            <a:endParaRPr lang="en-US" altLang="en-US" dirty="0"/>
          </a:p>
          <a:p>
            <a:endParaRPr lang="en-US" altLang="en-US" dirty="0"/>
          </a:p>
        </p:txBody>
      </p:sp>
      <p:sp>
        <p:nvSpPr>
          <p:cNvPr id="15364" name="Slide Number Placeholder 3">
            <a:extLst>
              <a:ext uri="{FF2B5EF4-FFF2-40B4-BE49-F238E27FC236}">
                <a16:creationId xmlns:a16="http://schemas.microsoft.com/office/drawing/2014/main" id="{061ECC3D-6A89-FD4E-67B4-46F3C1680C4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1CD05FC7-BA61-4158-8D17-EF381225B447}" type="slidenum">
              <a:rPr lang="en-US" altLang="en-US" sz="1000">
                <a:solidFill>
                  <a:srgbClr val="FFFFFF"/>
                </a:solidFill>
              </a:rPr>
              <a:pPr eaLnBrk="0" fontAlgn="base" hangingPunct="0">
                <a:spcBef>
                  <a:spcPct val="0"/>
                </a:spcBef>
                <a:spcAft>
                  <a:spcPct val="0"/>
                </a:spcAft>
                <a:buNone/>
              </a:pPr>
              <a:t>5</a:t>
            </a:fld>
            <a:endParaRPr lang="en-US" altLang="en-US" sz="1000"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5CEB355-BB66-3383-A93B-A2E544602CAA}"/>
              </a:ext>
            </a:extLst>
          </p:cNvPr>
          <p:cNvSpPr>
            <a:spLocks noGrp="1" noChangeArrowheads="1"/>
          </p:cNvSpPr>
          <p:nvPr>
            <p:ph type="title"/>
          </p:nvPr>
        </p:nvSpPr>
        <p:spPr/>
        <p:txBody>
          <a:bodyPr/>
          <a:lstStyle/>
          <a:p>
            <a:pPr eaLnBrk="1" hangingPunct="1"/>
            <a:r>
              <a:rPr lang="en-US" altLang="en-US" dirty="0"/>
              <a:t>Dependent Eligibility Verification Program</a:t>
            </a:r>
          </a:p>
        </p:txBody>
      </p:sp>
      <p:sp>
        <p:nvSpPr>
          <p:cNvPr id="21507" name="Content Placeholder 2">
            <a:extLst>
              <a:ext uri="{FF2B5EF4-FFF2-40B4-BE49-F238E27FC236}">
                <a16:creationId xmlns:a16="http://schemas.microsoft.com/office/drawing/2014/main" id="{46AD7C35-5EF4-6BB5-401A-8B026E2092B2}"/>
              </a:ext>
            </a:extLst>
          </p:cNvPr>
          <p:cNvSpPr>
            <a:spLocks noGrp="1" noChangeArrowheads="1"/>
          </p:cNvSpPr>
          <p:nvPr>
            <p:ph idx="1"/>
          </p:nvPr>
        </p:nvSpPr>
        <p:spPr>
          <a:xfrm>
            <a:off x="609600" y="2165350"/>
            <a:ext cx="10972800" cy="4387850"/>
          </a:xfrm>
        </p:spPr>
        <p:txBody>
          <a:bodyPr/>
          <a:lstStyle/>
          <a:p>
            <a:pPr eaLnBrk="1" hangingPunct="1"/>
            <a:r>
              <a:rPr lang="en-US" altLang="en-US" dirty="0"/>
              <a:t>You may only add ELIGIBLE dependents to your coverage.  You are required to sign an affidavit certifying they are your legal and eligible dependents as defined by Metro’s rules.</a:t>
            </a:r>
          </a:p>
          <a:p>
            <a:pPr eaLnBrk="1" hangingPunct="1"/>
            <a:r>
              <a:rPr lang="en-US" altLang="en-US" dirty="0"/>
              <a:t>While Metro Human Resources is not requiring you provide documentation to substantiate your dependents’ eligibility at this time, you will be required by Metro to provide this documentation in the very near future.  </a:t>
            </a:r>
          </a:p>
          <a:p>
            <a:pPr eaLnBrk="1" hangingPunct="1"/>
            <a:r>
              <a:rPr lang="en-US" altLang="en-US" dirty="0"/>
              <a:t>You must contact Metro Human Resources within 60 days of an eligible change in status to add or remove dependents.</a:t>
            </a:r>
          </a:p>
        </p:txBody>
      </p:sp>
      <p:sp>
        <p:nvSpPr>
          <p:cNvPr id="21508" name="Slide Number Placeholder 3">
            <a:extLst>
              <a:ext uri="{FF2B5EF4-FFF2-40B4-BE49-F238E27FC236}">
                <a16:creationId xmlns:a16="http://schemas.microsoft.com/office/drawing/2014/main" id="{1EBFF0FB-94C5-C353-80CD-DF3FF02E2BA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441E771F-23B6-41A1-861D-7A36DC1CFF6C}" type="slidenum">
              <a:rPr lang="en-US" altLang="en-US" sz="1000">
                <a:solidFill>
                  <a:srgbClr val="FFFFFF"/>
                </a:solidFill>
              </a:rPr>
              <a:pPr eaLnBrk="0" fontAlgn="base" hangingPunct="0">
                <a:spcBef>
                  <a:spcPct val="0"/>
                </a:spcBef>
                <a:spcAft>
                  <a:spcPct val="0"/>
                </a:spcAft>
                <a:buNone/>
              </a:pPr>
              <a:t>6</a:t>
            </a:fld>
            <a:endParaRPr lang="en-US" altLang="en-US" sz="1000"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D3F6A9B-BE4E-FA80-82B5-465065B79CBB}"/>
              </a:ext>
            </a:extLst>
          </p:cNvPr>
          <p:cNvSpPr>
            <a:spLocks noGrp="1" noChangeArrowheads="1"/>
          </p:cNvSpPr>
          <p:nvPr>
            <p:ph type="title"/>
          </p:nvPr>
        </p:nvSpPr>
        <p:spPr>
          <a:xfrm>
            <a:off x="607060" y="1179198"/>
            <a:ext cx="8229600" cy="838200"/>
          </a:xfrm>
        </p:spPr>
        <p:txBody>
          <a:bodyPr/>
          <a:lstStyle/>
          <a:p>
            <a:r>
              <a:rPr lang="en-US" altLang="en-US" dirty="0"/>
              <a:t>Eligible Changes in Status</a:t>
            </a:r>
          </a:p>
        </p:txBody>
      </p:sp>
      <p:sp>
        <p:nvSpPr>
          <p:cNvPr id="3" name="Content Placeholder 2">
            <a:extLst>
              <a:ext uri="{FF2B5EF4-FFF2-40B4-BE49-F238E27FC236}">
                <a16:creationId xmlns:a16="http://schemas.microsoft.com/office/drawing/2014/main" id="{8BB780D4-A7DB-2208-C9B6-21582F8B1AAA}"/>
              </a:ext>
            </a:extLst>
          </p:cNvPr>
          <p:cNvSpPr>
            <a:spLocks noGrp="1"/>
          </p:cNvSpPr>
          <p:nvPr>
            <p:ph idx="1"/>
          </p:nvPr>
        </p:nvSpPr>
        <p:spPr>
          <a:xfrm>
            <a:off x="607060" y="1985964"/>
            <a:ext cx="10975340" cy="4398961"/>
          </a:xfrm>
        </p:spPr>
        <p:txBody>
          <a:bodyPr/>
          <a:lstStyle/>
          <a:p>
            <a:pPr eaLnBrk="1" hangingPunct="1">
              <a:spcAft>
                <a:spcPts val="600"/>
              </a:spcAft>
              <a:defRPr/>
            </a:pPr>
            <a:r>
              <a:rPr lang="en-US" altLang="en-US" dirty="0">
                <a:solidFill>
                  <a:schemeClr val="tx2"/>
                </a:solidFill>
                <a:ea typeface="+mn-ea"/>
              </a:rPr>
              <a:t>You may change your benefit elections during the year only if you have an eligible change in status or during Annual Enrollment. </a:t>
            </a:r>
          </a:p>
          <a:p>
            <a:pPr eaLnBrk="1" hangingPunct="1">
              <a:spcAft>
                <a:spcPts val="600"/>
              </a:spcAft>
              <a:defRPr/>
            </a:pPr>
            <a:r>
              <a:rPr lang="en-US" altLang="en-US" dirty="0">
                <a:solidFill>
                  <a:schemeClr val="tx2"/>
                </a:solidFill>
                <a:ea typeface="+mn-ea"/>
              </a:rPr>
              <a:t>Examples of status changes include:</a:t>
            </a:r>
          </a:p>
          <a:p>
            <a:pPr lvl="1" eaLnBrk="1" hangingPunct="1">
              <a:defRPr/>
            </a:pPr>
            <a:r>
              <a:rPr lang="en-US" altLang="en-US" sz="2200" dirty="0">
                <a:solidFill>
                  <a:schemeClr val="tx2"/>
                </a:solidFill>
                <a:ea typeface="+mn-ea"/>
              </a:rPr>
              <a:t>Marriage, divorce, or legal separation</a:t>
            </a:r>
          </a:p>
          <a:p>
            <a:pPr lvl="1" eaLnBrk="1" hangingPunct="1">
              <a:defRPr/>
            </a:pPr>
            <a:r>
              <a:rPr lang="en-US" altLang="en-US" sz="2200" dirty="0">
                <a:solidFill>
                  <a:schemeClr val="tx2"/>
                </a:solidFill>
                <a:ea typeface="+mn-ea"/>
              </a:rPr>
              <a:t>Birth, adoption, legal guardianship or changes in child’s eligibility</a:t>
            </a:r>
          </a:p>
          <a:p>
            <a:pPr lvl="1" eaLnBrk="1" hangingPunct="1">
              <a:defRPr/>
            </a:pPr>
            <a:r>
              <a:rPr lang="en-US" altLang="en-US" sz="2200" dirty="0">
                <a:solidFill>
                  <a:schemeClr val="tx2"/>
                </a:solidFill>
                <a:ea typeface="+mn-ea"/>
              </a:rPr>
              <a:t>Change in a dependent’s insured status or job</a:t>
            </a:r>
          </a:p>
          <a:p>
            <a:pPr lvl="1" eaLnBrk="1" hangingPunct="1">
              <a:spcAft>
                <a:spcPts val="600"/>
              </a:spcAft>
              <a:defRPr/>
            </a:pPr>
            <a:r>
              <a:rPr lang="en-US" altLang="en-US" sz="2200" dirty="0">
                <a:solidFill>
                  <a:schemeClr val="tx2"/>
                </a:solidFill>
                <a:ea typeface="+mn-ea"/>
              </a:rPr>
              <a:t>Death of a spouse/domestic partner or dependent child</a:t>
            </a:r>
          </a:p>
          <a:p>
            <a:pPr eaLnBrk="1" hangingPunct="1">
              <a:defRPr/>
            </a:pPr>
            <a:r>
              <a:rPr lang="en-US" altLang="en-US" dirty="0">
                <a:solidFill>
                  <a:schemeClr val="tx2"/>
                </a:solidFill>
                <a:ea typeface="+mn-ea"/>
              </a:rPr>
              <a:t>You MUST notify Metro Human Resources and provide documentation </a:t>
            </a:r>
            <a:r>
              <a:rPr lang="en-US" altLang="en-US" b="1" dirty="0">
                <a:solidFill>
                  <a:schemeClr val="tx2"/>
                </a:solidFill>
                <a:ea typeface="+mn-ea"/>
              </a:rPr>
              <a:t>within 60 days</a:t>
            </a:r>
            <a:r>
              <a:rPr lang="en-US" altLang="en-US" dirty="0">
                <a:solidFill>
                  <a:schemeClr val="tx2"/>
                </a:solidFill>
                <a:ea typeface="+mn-ea"/>
              </a:rPr>
              <a:t> of your eligible change in status; otherwise, you will NOT be able to make changes to your coverage or dependents until the next Annual Enrollment.</a:t>
            </a:r>
          </a:p>
          <a:p>
            <a:pPr>
              <a:defRPr/>
            </a:pPr>
            <a:endParaRPr lang="en-US" dirty="0">
              <a:ea typeface="+mn-ea"/>
            </a:endParaRPr>
          </a:p>
        </p:txBody>
      </p:sp>
      <p:sp>
        <p:nvSpPr>
          <p:cNvPr id="23556" name="Slide Number Placeholder 3">
            <a:extLst>
              <a:ext uri="{FF2B5EF4-FFF2-40B4-BE49-F238E27FC236}">
                <a16:creationId xmlns:a16="http://schemas.microsoft.com/office/drawing/2014/main" id="{951A8E2B-7176-4251-0ED7-8E2E97D1C3B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C4C3D232-E8EF-4457-B9B8-B7E092BCF2CB}" type="slidenum">
              <a:rPr lang="en-US" altLang="en-US" sz="1000">
                <a:solidFill>
                  <a:srgbClr val="FFFFFF"/>
                </a:solidFill>
              </a:rPr>
              <a:pPr eaLnBrk="0" fontAlgn="base" hangingPunct="0">
                <a:spcBef>
                  <a:spcPct val="0"/>
                </a:spcBef>
                <a:spcAft>
                  <a:spcPct val="0"/>
                </a:spcAft>
                <a:buNone/>
              </a:pPr>
              <a:t>7</a:t>
            </a:fld>
            <a:endParaRPr lang="en-US" altLang="en-US" sz="1000"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9119101F-43F8-9026-F09F-1B8F7BEA200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61BA8631-6762-48EB-AC25-DE836102D258}" type="slidenum">
              <a:rPr lang="en-US" altLang="en-US" sz="1000">
                <a:solidFill>
                  <a:srgbClr val="FFFFFF"/>
                </a:solidFill>
              </a:rPr>
              <a:pPr eaLnBrk="0" fontAlgn="base" hangingPunct="0">
                <a:spcBef>
                  <a:spcPct val="0"/>
                </a:spcBef>
                <a:spcAft>
                  <a:spcPct val="0"/>
                </a:spcAft>
                <a:buNone/>
              </a:pPr>
              <a:t>8</a:t>
            </a:fld>
            <a:endParaRPr lang="en-US" altLang="en-US" sz="1000" dirty="0">
              <a:solidFill>
                <a:srgbClr val="FFFFFF"/>
              </a:solidFill>
            </a:endParaRPr>
          </a:p>
        </p:txBody>
      </p:sp>
      <p:sp>
        <p:nvSpPr>
          <p:cNvPr id="27651" name="Rectangle 2">
            <a:extLst>
              <a:ext uri="{FF2B5EF4-FFF2-40B4-BE49-F238E27FC236}">
                <a16:creationId xmlns:a16="http://schemas.microsoft.com/office/drawing/2014/main" id="{E520992E-6620-84F9-C370-FC718690A3E1}"/>
              </a:ext>
            </a:extLst>
          </p:cNvPr>
          <p:cNvSpPr>
            <a:spLocks noGrp="1" noChangeArrowheads="1"/>
          </p:cNvSpPr>
          <p:nvPr>
            <p:ph type="title"/>
          </p:nvPr>
        </p:nvSpPr>
        <p:spPr>
          <a:xfrm>
            <a:off x="648970" y="978048"/>
            <a:ext cx="8229600" cy="838200"/>
          </a:xfrm>
        </p:spPr>
        <p:txBody>
          <a:bodyPr/>
          <a:lstStyle/>
          <a:p>
            <a:pPr eaLnBrk="1" hangingPunct="1"/>
            <a:r>
              <a:rPr lang="en-US" altLang="en-US" dirty="0"/>
              <a:t>Medical Plan Options – administered by Cigna</a:t>
            </a:r>
          </a:p>
        </p:txBody>
      </p:sp>
      <p:graphicFrame>
        <p:nvGraphicFramePr>
          <p:cNvPr id="11632" name="Group 368">
            <a:extLst>
              <a:ext uri="{FF2B5EF4-FFF2-40B4-BE49-F238E27FC236}">
                <a16:creationId xmlns:a16="http://schemas.microsoft.com/office/drawing/2014/main" id="{818BB171-BFBD-95AF-272E-DE14CEF43D88}"/>
              </a:ext>
            </a:extLst>
          </p:cNvPr>
          <p:cNvGraphicFramePr>
            <a:graphicFrameLocks noGrp="1"/>
          </p:cNvGraphicFramePr>
          <p:nvPr>
            <p:ph type="tbl" idx="1"/>
            <p:extLst>
              <p:ext uri="{D42A27DB-BD31-4B8C-83A1-F6EECF244321}">
                <p14:modId xmlns:p14="http://schemas.microsoft.com/office/powerpoint/2010/main" val="3293095812"/>
              </p:ext>
            </p:extLst>
          </p:nvPr>
        </p:nvGraphicFramePr>
        <p:xfrm>
          <a:off x="648970" y="1985963"/>
          <a:ext cx="10933430" cy="4602911"/>
        </p:xfrm>
        <a:graphic>
          <a:graphicData uri="http://schemas.openxmlformats.org/drawingml/2006/table">
            <a:tbl>
              <a:tblPr/>
              <a:tblGrid>
                <a:gridCol w="5215948">
                  <a:extLst>
                    <a:ext uri="{9D8B030D-6E8A-4147-A177-3AD203B41FA5}">
                      <a16:colId xmlns:a16="http://schemas.microsoft.com/office/drawing/2014/main" val="20000"/>
                    </a:ext>
                  </a:extLst>
                </a:gridCol>
                <a:gridCol w="5717482">
                  <a:extLst>
                    <a:ext uri="{9D8B030D-6E8A-4147-A177-3AD203B41FA5}">
                      <a16:colId xmlns:a16="http://schemas.microsoft.com/office/drawing/2014/main" val="20001"/>
                    </a:ext>
                  </a:extLst>
                </a:gridCol>
              </a:tblGrid>
              <a:tr h="518216">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chemeClr val="bg1"/>
                          </a:solidFill>
                          <a:effectLst/>
                          <a:latin typeface="Helvetica" pitchFamily="34" charset="0"/>
                          <a:ea typeface="MS PGothic" pitchFamily="34" charset="-128"/>
                        </a:rPr>
                        <a:t>PPO Plan </a:t>
                      </a:r>
                    </a:p>
                  </a:txBody>
                  <a:tcPr marT="45718" marB="45718" anchor="ctr" horzOverflow="overflow">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chemeClr val="bg1"/>
                          </a:solidFill>
                          <a:effectLst/>
                          <a:latin typeface="Helvetica" pitchFamily="34" charset="0"/>
                          <a:ea typeface="MS PGothic" pitchFamily="34" charset="-128"/>
                        </a:rPr>
                        <a:t>HRA Plan</a:t>
                      </a:r>
                      <a:endParaRPr kumimoji="0" lang="en-US" sz="1800" b="1" i="0" u="none" strike="noStrike" cap="none" normalizeH="0" baseline="0" dirty="0">
                        <a:ln>
                          <a:noFill/>
                        </a:ln>
                        <a:solidFill>
                          <a:schemeClr val="bg1"/>
                        </a:solidFill>
                        <a:effectLst/>
                        <a:latin typeface="Helvetica" pitchFamily="34" charset="0"/>
                        <a:ea typeface="MS PGothic" pitchFamily="34" charset="-128"/>
                      </a:endParaRPr>
                    </a:p>
                  </a:txBody>
                  <a:tcPr marT="45718" marB="45718" anchor="ctr" horzOverflow="overflow">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667771">
                <a:tc>
                  <a:txBody>
                    <a:bodyPr/>
                    <a:lstStyle/>
                    <a:p>
                      <a:pPr marL="0" marR="0" lvl="0" indent="0" algn="l"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PPO plan pays 80% and you pay  20% of claims when you use in-network providers.  </a:t>
                      </a:r>
                    </a:p>
                    <a:p>
                      <a:pPr marL="0" marR="0" lvl="0" indent="0" algn="l"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Copays apply for office visits and pharmacy benefits even after out-of- pocket max has been met.</a:t>
                      </a:r>
                    </a:p>
                  </a:txBody>
                  <a:tcPr marT="45718" marB="45718" anchor="ctr" horzOverflow="overflow">
                    <a:lnL w="19050" cap="flat" cmpd="sng" algn="ctr">
                      <a:solidFill>
                        <a:schemeClr val="bg1"/>
                      </a:solidFill>
                      <a:prstDash val="solid"/>
                      <a:round/>
                      <a:headEnd type="none" w="med" len="med"/>
                      <a:tailEnd type="none" w="med" len="med"/>
                    </a:lnL>
                    <a:lnR w="12700" cap="flat" cmpd="sng" algn="ctr">
                      <a:solidFill>
                        <a:srgbClr val="663700"/>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a:noFill/>
                    </a:lnTlToBr>
                    <a:lnBlToTr>
                      <a:noFill/>
                    </a:lnBlToTr>
                    <a:solidFill>
                      <a:srgbClr val="FBD7CD"/>
                    </a:solidFill>
                  </a:tcPr>
                </a:tc>
                <a:tc>
                  <a:txBody>
                    <a:bodyPr/>
                    <a:lstStyle/>
                    <a:p>
                      <a:pPr marL="0" marR="0" lvl="0" indent="0" algn="l" defTabSz="914400" rtl="0" eaLnBrk="1" fontAlgn="base" latinLnBrk="0" hangingPunct="1">
                        <a:lnSpc>
                          <a:spcPct val="100000"/>
                        </a:lnSpc>
                        <a:spcBef>
                          <a:spcPct val="4500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Health Reimbursement Arrangement (HRA) – Metro provides a Fund to cover medical and pharmacy benefits before you pay deductible.  After deductible, plan pays 90% and you pay 10%.</a:t>
                      </a:r>
                    </a:p>
                  </a:txBody>
                  <a:tcPr marT="45718" marB="45718" anchor="ctr" horzOverflow="overflow">
                    <a:lnL w="12700" cap="flat" cmpd="sng" algn="ctr">
                      <a:solidFill>
                        <a:srgbClr val="663700"/>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a:noFill/>
                    </a:lnTlToBr>
                    <a:lnBlToTr>
                      <a:noFill/>
                    </a:lnBlToTr>
                    <a:solidFill>
                      <a:srgbClr val="FBD7CD"/>
                    </a:solidFill>
                  </a:tcPr>
                </a:tc>
                <a:extLst>
                  <a:ext uri="{0D108BD9-81ED-4DB2-BD59-A6C34878D82A}">
                    <a16:rowId xmlns:a16="http://schemas.microsoft.com/office/drawing/2014/main" val="10001"/>
                  </a:ext>
                </a:extLst>
              </a:tr>
              <a:tr h="10744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Helvetica" pitchFamily="34" charset="0"/>
                          <a:ea typeface="MS PGothic" pitchFamily="34" charset="-128"/>
                        </a:rPr>
                        <a:t>Annual Out-of-Pocket Max: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$1,000 Employee Only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$2,000 Family/Employee + Child(ren)</a:t>
                      </a:r>
                    </a:p>
                  </a:txBody>
                  <a:tcPr marT="45718" marB="45718" anchor="ctr" horzOverflow="overflow">
                    <a:lnL w="19050" cap="flat" cmpd="sng" algn="ctr">
                      <a:solidFill>
                        <a:schemeClr val="bg1"/>
                      </a:solidFill>
                      <a:prstDash val="solid"/>
                      <a:round/>
                      <a:headEnd type="none" w="med" len="med"/>
                      <a:tailEnd type="none" w="med" len="med"/>
                    </a:lnL>
                    <a:lnR w="12700" cap="flat" cmpd="sng" algn="ctr">
                      <a:solidFill>
                        <a:srgbClr val="663700"/>
                      </a:solidFill>
                      <a:prstDash val="solid"/>
                      <a:round/>
                      <a:headEnd type="none" w="med" len="med"/>
                      <a:tailEnd type="none" w="med" len="med"/>
                    </a:lnR>
                    <a:lnT w="19050" cap="flat" cmpd="sng" algn="ctr">
                      <a:no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45000"/>
                        </a:spcBef>
                        <a:spcAft>
                          <a:spcPct val="0"/>
                        </a:spcAft>
                        <a:buClrTx/>
                        <a:buSzTx/>
                        <a:buFontTx/>
                        <a:buNone/>
                        <a:tabLst/>
                      </a:pPr>
                      <a:r>
                        <a:rPr kumimoji="0" lang="en-US" sz="2000" b="1" i="0" u="none" strike="noStrike" cap="none" normalizeH="0" baseline="0" dirty="0">
                          <a:ln>
                            <a:noFill/>
                          </a:ln>
                          <a:solidFill>
                            <a:schemeClr val="tx1"/>
                          </a:solidFill>
                          <a:effectLst/>
                          <a:latin typeface="Helvetica" pitchFamily="34" charset="0"/>
                          <a:ea typeface="MS PGothic" pitchFamily="34" charset="-128"/>
                        </a:rPr>
                        <a:t>Annual Out-of-Pocket Max:</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$1,150 Employee Only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$2,300 Family/Employee + Child(ren)</a:t>
                      </a:r>
                      <a:endParaRPr kumimoji="0" lang="en-US" sz="2000" b="1" i="0" u="none" strike="noStrike" cap="none" normalizeH="0" baseline="0" dirty="0">
                        <a:ln>
                          <a:noFill/>
                        </a:ln>
                        <a:solidFill>
                          <a:schemeClr val="tx1"/>
                        </a:solidFill>
                        <a:effectLst/>
                        <a:latin typeface="Helvetica" pitchFamily="34" charset="0"/>
                        <a:ea typeface="MS PGothic" pitchFamily="34" charset="-128"/>
                      </a:endParaRPr>
                    </a:p>
                  </a:txBody>
                  <a:tcPr marT="45718" marB="45718" anchor="ctr" horzOverflow="overflow">
                    <a:lnL w="12700" cap="flat" cmpd="sng" algn="ctr">
                      <a:solidFill>
                        <a:srgbClr val="663700"/>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2"/>
                  </a:ext>
                </a:extLst>
              </a:tr>
              <a:tr h="1257679">
                <a:tc gridSpan="2">
                  <a:txBody>
                    <a:bodyPr/>
                    <a:lstStyle/>
                    <a:p>
                      <a:pPr marL="173038" marR="0" lvl="0" indent="-173038" algn="ctr" defTabSz="914400" rtl="0" eaLnBrk="1" fontAlgn="base" latinLnBrk="0" hangingPunct="1">
                        <a:lnSpc>
                          <a:spcPct val="100000"/>
                        </a:lnSpc>
                        <a:spcBef>
                          <a:spcPts val="0"/>
                        </a:spcBef>
                        <a:spcAft>
                          <a:spcPts val="0"/>
                        </a:spcAft>
                        <a:buClrTx/>
                        <a:buSzTx/>
                        <a:buFontTx/>
                        <a:buChar char="•"/>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Both plans share the same network of providers and drug formulary</a:t>
                      </a:r>
                    </a:p>
                    <a:p>
                      <a:pPr marL="173038" marR="0" lvl="0" indent="-173038" algn="ctr" defTabSz="914400" rtl="0" eaLnBrk="1" fontAlgn="base" latinLnBrk="0" hangingPunct="1">
                        <a:lnSpc>
                          <a:spcPct val="100000"/>
                        </a:lnSpc>
                        <a:spcBef>
                          <a:spcPts val="0"/>
                        </a:spcBef>
                        <a:spcAft>
                          <a:spcPts val="0"/>
                        </a:spcAft>
                        <a:buClrTx/>
                        <a:buSzTx/>
                        <a:buFontTx/>
                        <a:buChar char="•"/>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Higher benefit for using in-network healthcare providers</a:t>
                      </a:r>
                    </a:p>
                    <a:p>
                      <a:pPr marL="173038" marR="0" lvl="0" indent="-173038" algn="ctr" defTabSz="914400" rtl="0" eaLnBrk="1" fontAlgn="base" latinLnBrk="0" hangingPunct="1">
                        <a:lnSpc>
                          <a:spcPct val="100000"/>
                        </a:lnSpc>
                        <a:spcBef>
                          <a:spcPts val="0"/>
                        </a:spcBef>
                        <a:spcAft>
                          <a:spcPts val="0"/>
                        </a:spcAft>
                        <a:buClrTx/>
                        <a:buSzTx/>
                        <a:buFontTx/>
                        <a:buChar char="•"/>
                        <a:tabLst/>
                      </a:pPr>
                      <a:r>
                        <a:rPr kumimoji="0" lang="en-US" sz="2000" b="0" i="0" u="none" strike="noStrike" cap="none" normalizeH="0" baseline="0" dirty="0">
                          <a:ln>
                            <a:noFill/>
                          </a:ln>
                          <a:solidFill>
                            <a:schemeClr val="tx1"/>
                          </a:solidFill>
                          <a:effectLst/>
                          <a:latin typeface="Helvetica" pitchFamily="34" charset="0"/>
                          <a:ea typeface="MS PGothic" pitchFamily="34" charset="-128"/>
                        </a:rPr>
                        <a:t>No referrals needed to see specialists</a:t>
                      </a:r>
                    </a:p>
                  </a:txBody>
                  <a:tcPr marT="45718" marB="45718"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FDECE8"/>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7FAF7E5A-F7FB-429B-22A0-AA57B79BF56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45000"/>
              </a:spcBef>
              <a:buChar char="•"/>
              <a:defRPr sz="2200">
                <a:solidFill>
                  <a:srgbClr val="663700"/>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000">
                <a:solidFill>
                  <a:srgbClr val="89654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a:solidFill>
                  <a:srgbClr val="89654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600">
                <a:solidFill>
                  <a:srgbClr val="89654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400">
                <a:solidFill>
                  <a:srgbClr val="89654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rgbClr val="896541"/>
                </a:solidFill>
                <a:latin typeface="Helvetica" panose="020B0604020202020204" pitchFamily="34" charset="0"/>
                <a:ea typeface="ＭＳ Ｐゴシック" panose="020B0600070205080204" pitchFamily="34" charset="-128"/>
              </a:defRPr>
            </a:lvl9pPr>
          </a:lstStyle>
          <a:p>
            <a:pPr eaLnBrk="0" fontAlgn="base" hangingPunct="0">
              <a:spcBef>
                <a:spcPct val="0"/>
              </a:spcBef>
              <a:spcAft>
                <a:spcPct val="0"/>
              </a:spcAft>
              <a:buNone/>
            </a:pPr>
            <a:fld id="{7A62B6D0-EB86-49CA-A1E0-C2DB0772A8DB}" type="slidenum">
              <a:rPr lang="en-US" altLang="en-US" sz="1000">
                <a:solidFill>
                  <a:srgbClr val="FFFFFF"/>
                </a:solidFill>
              </a:rPr>
              <a:pPr eaLnBrk="0" fontAlgn="base" hangingPunct="0">
                <a:spcBef>
                  <a:spcPct val="0"/>
                </a:spcBef>
                <a:spcAft>
                  <a:spcPct val="0"/>
                </a:spcAft>
                <a:buNone/>
              </a:pPr>
              <a:t>9</a:t>
            </a:fld>
            <a:endParaRPr lang="en-US" altLang="en-US" sz="1000" dirty="0">
              <a:solidFill>
                <a:srgbClr val="FFFFFF"/>
              </a:solidFill>
            </a:endParaRPr>
          </a:p>
        </p:txBody>
      </p:sp>
      <p:sp>
        <p:nvSpPr>
          <p:cNvPr id="29699" name="Rectangle 2">
            <a:extLst>
              <a:ext uri="{FF2B5EF4-FFF2-40B4-BE49-F238E27FC236}">
                <a16:creationId xmlns:a16="http://schemas.microsoft.com/office/drawing/2014/main" id="{E6F238FC-D6B4-9A24-8B18-F1CB70F97623}"/>
              </a:ext>
            </a:extLst>
          </p:cNvPr>
          <p:cNvSpPr>
            <a:spLocks noGrp="1" noChangeArrowheads="1"/>
          </p:cNvSpPr>
          <p:nvPr>
            <p:ph type="title"/>
          </p:nvPr>
        </p:nvSpPr>
        <p:spPr>
          <a:xfrm>
            <a:off x="609600" y="1021080"/>
            <a:ext cx="10972800" cy="838200"/>
          </a:xfrm>
        </p:spPr>
        <p:txBody>
          <a:bodyPr/>
          <a:lstStyle/>
          <a:p>
            <a:pPr eaLnBrk="1" hangingPunct="1"/>
            <a:r>
              <a:rPr lang="en-US" altLang="en-US" dirty="0"/>
              <a:t>PPO Plan</a:t>
            </a:r>
          </a:p>
        </p:txBody>
      </p:sp>
      <p:sp>
        <p:nvSpPr>
          <p:cNvPr id="29700" name="Rectangle 3">
            <a:extLst>
              <a:ext uri="{FF2B5EF4-FFF2-40B4-BE49-F238E27FC236}">
                <a16:creationId xmlns:a16="http://schemas.microsoft.com/office/drawing/2014/main" id="{4895C04E-305C-A2FB-E30F-6FDB33CCC460}"/>
              </a:ext>
            </a:extLst>
          </p:cNvPr>
          <p:cNvSpPr>
            <a:spLocks noGrp="1" noChangeArrowheads="1"/>
          </p:cNvSpPr>
          <p:nvPr>
            <p:ph type="body" idx="1"/>
          </p:nvPr>
        </p:nvSpPr>
        <p:spPr>
          <a:xfrm>
            <a:off x="609600" y="1875154"/>
            <a:ext cx="10972800" cy="4902835"/>
          </a:xfrm>
        </p:spPr>
        <p:txBody>
          <a:bodyPr/>
          <a:lstStyle/>
          <a:p>
            <a:pPr eaLnBrk="1" hangingPunct="1">
              <a:lnSpc>
                <a:spcPct val="90000"/>
              </a:lnSpc>
            </a:pPr>
            <a:r>
              <a:rPr lang="en-US" altLang="en-US" dirty="0"/>
              <a:t>The PPO plan pays 80% of covered medical services – you pay 20% coinsurance after copays.</a:t>
            </a:r>
          </a:p>
          <a:p>
            <a:pPr lvl="1" eaLnBrk="1" hangingPunct="1">
              <a:lnSpc>
                <a:spcPct val="90000"/>
              </a:lnSpc>
              <a:spcBef>
                <a:spcPts val="0"/>
              </a:spcBef>
            </a:pPr>
            <a:r>
              <a:rPr lang="en-US" altLang="en-US" sz="2200" dirty="0">
                <a:solidFill>
                  <a:srgbClr val="663700"/>
                </a:solidFill>
              </a:rPr>
              <a:t>$20 copay for primary care physician office visits</a:t>
            </a:r>
          </a:p>
          <a:p>
            <a:pPr lvl="1" eaLnBrk="1" hangingPunct="1">
              <a:lnSpc>
                <a:spcPct val="90000"/>
              </a:lnSpc>
              <a:spcBef>
                <a:spcPts val="0"/>
              </a:spcBef>
            </a:pPr>
            <a:r>
              <a:rPr lang="en-US" altLang="en-US" sz="2200" dirty="0">
                <a:solidFill>
                  <a:srgbClr val="663700"/>
                </a:solidFill>
              </a:rPr>
              <a:t>$30 copay for specialist office visits</a:t>
            </a:r>
          </a:p>
          <a:p>
            <a:pPr lvl="1" eaLnBrk="1" hangingPunct="1">
              <a:lnSpc>
                <a:spcPct val="90000"/>
              </a:lnSpc>
              <a:spcBef>
                <a:spcPts val="0"/>
              </a:spcBef>
              <a:spcAft>
                <a:spcPct val="30000"/>
              </a:spcAft>
            </a:pPr>
            <a:r>
              <a:rPr lang="en-US" altLang="en-US" sz="2200" dirty="0">
                <a:solidFill>
                  <a:srgbClr val="663700"/>
                </a:solidFill>
              </a:rPr>
              <a:t>$100 copay for emergency room visits</a:t>
            </a:r>
          </a:p>
          <a:p>
            <a:pPr eaLnBrk="1" hangingPunct="1">
              <a:lnSpc>
                <a:spcPct val="90000"/>
              </a:lnSpc>
            </a:pPr>
            <a:r>
              <a:rPr lang="en-US" altLang="en-US" dirty="0"/>
              <a:t>Preventive Care Benefit </a:t>
            </a:r>
          </a:p>
          <a:p>
            <a:pPr lvl="1" eaLnBrk="1" hangingPunct="1">
              <a:lnSpc>
                <a:spcPct val="90000"/>
              </a:lnSpc>
              <a:spcBef>
                <a:spcPts val="0"/>
              </a:spcBef>
            </a:pPr>
            <a:r>
              <a:rPr lang="en-US" altLang="en-US" sz="2200" dirty="0">
                <a:solidFill>
                  <a:srgbClr val="663700"/>
                </a:solidFill>
              </a:rPr>
              <a:t>Children age 6 and younger covered at 80%</a:t>
            </a:r>
          </a:p>
          <a:p>
            <a:pPr lvl="1" eaLnBrk="1" hangingPunct="1">
              <a:lnSpc>
                <a:spcPct val="90000"/>
              </a:lnSpc>
              <a:spcBef>
                <a:spcPts val="0"/>
              </a:spcBef>
              <a:spcAft>
                <a:spcPct val="30000"/>
              </a:spcAft>
            </a:pPr>
            <a:r>
              <a:rPr lang="en-US" altLang="en-US" sz="2200" dirty="0">
                <a:solidFill>
                  <a:srgbClr val="663700"/>
                </a:solidFill>
              </a:rPr>
              <a:t>Age 7 and older covered at 100% up to $750, then at 80%</a:t>
            </a:r>
          </a:p>
          <a:p>
            <a:pPr eaLnBrk="1" hangingPunct="1">
              <a:lnSpc>
                <a:spcPct val="90000"/>
              </a:lnSpc>
            </a:pPr>
            <a:r>
              <a:rPr lang="en-US" altLang="en-US" dirty="0"/>
              <a:t>Pharmacy Benefits </a:t>
            </a:r>
          </a:p>
          <a:p>
            <a:pPr lvl="1" eaLnBrk="1" hangingPunct="1">
              <a:lnSpc>
                <a:spcPct val="90000"/>
              </a:lnSpc>
              <a:spcBef>
                <a:spcPts val="0"/>
              </a:spcBef>
            </a:pPr>
            <a:r>
              <a:rPr lang="en-US" altLang="en-US" sz="2200" dirty="0">
                <a:solidFill>
                  <a:srgbClr val="663700"/>
                </a:solidFill>
              </a:rPr>
              <a:t>$10 copay for generic drugs</a:t>
            </a:r>
          </a:p>
          <a:p>
            <a:pPr lvl="1" eaLnBrk="1" hangingPunct="1">
              <a:lnSpc>
                <a:spcPct val="90000"/>
              </a:lnSpc>
              <a:spcBef>
                <a:spcPts val="0"/>
              </a:spcBef>
              <a:spcAft>
                <a:spcPct val="30000"/>
              </a:spcAft>
            </a:pPr>
            <a:r>
              <a:rPr lang="en-US" altLang="en-US" sz="2200" dirty="0">
                <a:solidFill>
                  <a:srgbClr val="663700"/>
                </a:solidFill>
              </a:rPr>
              <a:t>$30 copay for brand-name drugs</a:t>
            </a:r>
          </a:p>
          <a:p>
            <a:pPr eaLnBrk="1" hangingPunct="1">
              <a:lnSpc>
                <a:spcPct val="90000"/>
              </a:lnSpc>
              <a:spcAft>
                <a:spcPct val="30000"/>
              </a:spcAft>
            </a:pPr>
            <a:r>
              <a:rPr lang="en-US" altLang="en-US" dirty="0"/>
              <a:t>Copays apply all year long even after out-of-pocket max has been met.</a:t>
            </a:r>
          </a:p>
        </p:txBody>
      </p:sp>
    </p:spTree>
  </p:cSld>
  <p:clrMapOvr>
    <a:masterClrMapping/>
  </p:clrMapOvr>
</p:sld>
</file>

<file path=ppt/theme/theme1.xml><?xml version="1.0" encoding="utf-8"?>
<a:theme xmlns:a="http://schemas.openxmlformats.org/drawingml/2006/main" name="Blank Presentation">
  <a:themeElements>
    <a:clrScheme name="">
      <a:dk1>
        <a:srgbClr val="06357A"/>
      </a:dk1>
      <a:lt1>
        <a:srgbClr val="FFFFFF"/>
      </a:lt1>
      <a:dk2>
        <a:srgbClr val="7C3A00"/>
      </a:dk2>
      <a:lt2>
        <a:srgbClr val="A68462"/>
      </a:lt2>
      <a:accent1>
        <a:srgbClr val="F47D30"/>
      </a:accent1>
      <a:accent2>
        <a:srgbClr val="8CC63F"/>
      </a:accent2>
      <a:accent3>
        <a:srgbClr val="FFFFFF"/>
      </a:accent3>
      <a:accent4>
        <a:srgbClr val="042C67"/>
      </a:accent4>
      <a:accent5>
        <a:srgbClr val="F8BFAD"/>
      </a:accent5>
      <a:accent6>
        <a:srgbClr val="7EB338"/>
      </a:accent6>
      <a:hlink>
        <a:srgbClr val="41C4DC"/>
      </a:hlink>
      <a:folHlink>
        <a:srgbClr val="D9E2DA"/>
      </a:folHlink>
    </a:clrScheme>
    <a:fontScheme name="Blank Presentation">
      <a:majorFont>
        <a:latin typeface="Helvetica"/>
        <a:ea typeface="MS PGothic"/>
        <a:cs typeface=""/>
      </a:majorFont>
      <a:minorFont>
        <a:latin typeface="Helvetic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6357A"/>
      </a:dk1>
      <a:lt1>
        <a:srgbClr val="FFFFFF"/>
      </a:lt1>
      <a:dk2>
        <a:srgbClr val="7C3A00"/>
      </a:dk2>
      <a:lt2>
        <a:srgbClr val="A68462"/>
      </a:lt2>
      <a:accent1>
        <a:srgbClr val="F47D30"/>
      </a:accent1>
      <a:accent2>
        <a:srgbClr val="8CC63F"/>
      </a:accent2>
      <a:accent3>
        <a:srgbClr val="FFFFFF"/>
      </a:accent3>
      <a:accent4>
        <a:srgbClr val="042C67"/>
      </a:accent4>
      <a:accent5>
        <a:srgbClr val="F8BFAD"/>
      </a:accent5>
      <a:accent6>
        <a:srgbClr val="7EB338"/>
      </a:accent6>
      <a:hlink>
        <a:srgbClr val="41C4DC"/>
      </a:hlink>
      <a:folHlink>
        <a:srgbClr val="D9E2DA"/>
      </a:folHlink>
    </a:clrScheme>
    <a:fontScheme name="Blank Presentation">
      <a:majorFont>
        <a:latin typeface="Helvetica"/>
        <a:ea typeface="MS PGothic"/>
        <a:cs typeface=""/>
      </a:majorFont>
      <a:minorFont>
        <a:latin typeface="Helvetic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
      <a:dk1>
        <a:srgbClr val="06357A"/>
      </a:dk1>
      <a:lt1>
        <a:srgbClr val="FFFFFF"/>
      </a:lt1>
      <a:dk2>
        <a:srgbClr val="7C3A00"/>
      </a:dk2>
      <a:lt2>
        <a:srgbClr val="A68462"/>
      </a:lt2>
      <a:accent1>
        <a:srgbClr val="F47D30"/>
      </a:accent1>
      <a:accent2>
        <a:srgbClr val="8CC63F"/>
      </a:accent2>
      <a:accent3>
        <a:srgbClr val="FFFFFF"/>
      </a:accent3>
      <a:accent4>
        <a:srgbClr val="042C67"/>
      </a:accent4>
      <a:accent5>
        <a:srgbClr val="F8BFAD"/>
      </a:accent5>
      <a:accent6>
        <a:srgbClr val="7EB338"/>
      </a:accent6>
      <a:hlink>
        <a:srgbClr val="41C4DC"/>
      </a:hlink>
      <a:folHlink>
        <a:srgbClr val="D9E2DA"/>
      </a:folHlink>
    </a:clrScheme>
    <a:fontScheme name="Blank Presentatio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0A1F0F6F975947BA6B1FD57D7E194C" ma:contentTypeVersion="18" ma:contentTypeDescription="Create a new document." ma:contentTypeScope="" ma:versionID="b6d20f1d2d62a738ad0b8ec6109931ce">
  <xsd:schema xmlns:xsd="http://www.w3.org/2001/XMLSchema" xmlns:xs="http://www.w3.org/2001/XMLSchema" xmlns:p="http://schemas.microsoft.com/office/2006/metadata/properties" xmlns:ns1="http://schemas.microsoft.com/sharepoint/v3" xmlns:ns3="080e2e81-9862-45f9-822e-f059eb6a4ed7" xmlns:ns4="dbea07de-7cad-454b-a419-1ce6e66db0c1" targetNamespace="http://schemas.microsoft.com/office/2006/metadata/properties" ma:root="true" ma:fieldsID="f7c9bb78e4420ff7830a13efa1605a88" ns1:_="" ns3:_="" ns4:_="">
    <xsd:import namespace="http://schemas.microsoft.com/sharepoint/v3"/>
    <xsd:import namespace="080e2e81-9862-45f9-822e-f059eb6a4ed7"/>
    <xsd:import namespace="dbea07de-7cad-454b-a419-1ce6e66db0c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ystemTag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0e2e81-9862-45f9-822e-f059eb6a4e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_activity" ma:index="24" nillable="true" ma:displayName="_activity" ma:hidden="true" ma:internalName="_activity">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ea07de-7cad-454b-a419-1ce6e66db0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080e2e81-9862-45f9-822e-f059eb6a4ed7"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BF85BC9-6A41-4791-965C-757F4A99A6AA}">
  <ds:schemaRefs>
    <ds:schemaRef ds:uri="http://schemas.microsoft.com/sharepoint/v3/contenttype/forms"/>
  </ds:schemaRefs>
</ds:datastoreItem>
</file>

<file path=customXml/itemProps2.xml><?xml version="1.0" encoding="utf-8"?>
<ds:datastoreItem xmlns:ds="http://schemas.openxmlformats.org/officeDocument/2006/customXml" ds:itemID="{291526D6-8D95-4260-B01F-BB32DC23FA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0e2e81-9862-45f9-822e-f059eb6a4ed7"/>
    <ds:schemaRef ds:uri="dbea07de-7cad-454b-a419-1ce6e66db0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FDA508-D209-4367-9929-E950C61FC360}">
  <ds:schemaRefs>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dbea07de-7cad-454b-a419-1ce6e66db0c1"/>
    <ds:schemaRef ds:uri="080e2e81-9862-45f9-822e-f059eb6a4ed7"/>
    <ds:schemaRef ds:uri="http://purl.org/dc/elements/1.1/"/>
    <ds:schemaRef ds:uri="http://schemas.microsoft.com/sharepoint/v3"/>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8e703bd7-bd28-40df-8081-878326cd2b5f}" enabled="0" method="" siteId="{8e703bd7-bd28-40df-8081-878326cd2b5f}" removed="1"/>
</clbl:labelList>
</file>

<file path=docProps/app.xml><?xml version="1.0" encoding="utf-8"?>
<Properties xmlns="http://schemas.openxmlformats.org/officeDocument/2006/extended-properties" xmlns:vt="http://schemas.openxmlformats.org/officeDocument/2006/docPropsVTypes">
  <TotalTime>422</TotalTime>
  <Words>3684</Words>
  <Application>Microsoft Office PowerPoint</Application>
  <PresentationFormat>Widescreen</PresentationFormat>
  <Paragraphs>589</Paragraphs>
  <Slides>44</Slides>
  <Notes>44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44</vt:i4>
      </vt:variant>
    </vt:vector>
  </HeadingPairs>
  <TitlesOfParts>
    <vt:vector size="50" baseType="lpstr">
      <vt:lpstr>Aptos</vt:lpstr>
      <vt:lpstr>Arial</vt:lpstr>
      <vt:lpstr>Helvetica</vt:lpstr>
      <vt:lpstr>Blank Presentation</vt:lpstr>
      <vt:lpstr>1_Blank Presentation</vt:lpstr>
      <vt:lpstr>2_Blank Presentation</vt:lpstr>
      <vt:lpstr>New Employee Orientation</vt:lpstr>
      <vt:lpstr>Benefit Highlights</vt:lpstr>
      <vt:lpstr>Enrolling in Coverage</vt:lpstr>
      <vt:lpstr>Opting Out of Coverage</vt:lpstr>
      <vt:lpstr>Who is Eligible to Enroll?</vt:lpstr>
      <vt:lpstr>Dependent Eligibility Verification Program</vt:lpstr>
      <vt:lpstr>Eligible Changes in Status</vt:lpstr>
      <vt:lpstr>Medical Plan Options – administered by Cigna</vt:lpstr>
      <vt:lpstr>PPO Plan</vt:lpstr>
      <vt:lpstr>HRA Plan </vt:lpstr>
      <vt:lpstr>HRA Plan</vt:lpstr>
      <vt:lpstr>Register for MyCigna.Com</vt:lpstr>
      <vt:lpstr>Incentive Programs</vt:lpstr>
      <vt:lpstr>2026 Medical Insurance Premiums</vt:lpstr>
      <vt:lpstr>Dental Plan Options – administered by BCBS</vt:lpstr>
      <vt:lpstr>2026 Dental Insurance Premiums</vt:lpstr>
      <vt:lpstr>Basic Life Insurance</vt:lpstr>
      <vt:lpstr>Optional Benefits </vt:lpstr>
      <vt:lpstr>Vision Plan Options – administered by NVA</vt:lpstr>
      <vt:lpstr>2026 Vision Insurance Premiums</vt:lpstr>
      <vt:lpstr>Coverage without Proof of Good Health</vt:lpstr>
      <vt:lpstr>Supplemental Life &amp; Dependent Life Insurance</vt:lpstr>
      <vt:lpstr>Supplemental Life &amp; Dependent Life Insurance</vt:lpstr>
      <vt:lpstr>2026 Supplemental Life Insurance Premiums</vt:lpstr>
      <vt:lpstr>2026 Dependent Life Insurance Premiums</vt:lpstr>
      <vt:lpstr>Short-Term Disability</vt:lpstr>
      <vt:lpstr>2026 Short-Term Disability Insurance Premiums</vt:lpstr>
      <vt:lpstr>Long-Term Disability</vt:lpstr>
      <vt:lpstr>2026 Long-Term Disability Insurance Premiums</vt:lpstr>
      <vt:lpstr>Flexible Spending Accounts</vt:lpstr>
      <vt:lpstr>Health Care Flexible Spending Account</vt:lpstr>
      <vt:lpstr>Health Care Flexible Spending Accounts</vt:lpstr>
      <vt:lpstr>Dependent Care Flexible Spending Account</vt:lpstr>
      <vt:lpstr>Before-Tax Premium Savings Plan</vt:lpstr>
      <vt:lpstr>Additional Benefits and Information</vt:lpstr>
      <vt:lpstr>Disability Pension</vt:lpstr>
      <vt:lpstr>Retirement Pension – General Government</vt:lpstr>
      <vt:lpstr>PowerPoint Presentation</vt:lpstr>
      <vt:lpstr>Connection of Service</vt:lpstr>
      <vt:lpstr>MetroMax 457 Deferred Compensation Program</vt:lpstr>
      <vt:lpstr>Injured-on-Duty Program</vt:lpstr>
      <vt:lpstr>HIPAA Privacy Regulations</vt:lpstr>
      <vt:lpstr>Register to VOTE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Mayo, Christi (Human Resources)</dc:creator>
  <cp:lastModifiedBy>Mayo, Christi (Human Resources)</cp:lastModifiedBy>
  <cp:revision>5</cp:revision>
  <dcterms:created xsi:type="dcterms:W3CDTF">2025-09-24T16:10:31Z</dcterms:created>
  <dcterms:modified xsi:type="dcterms:W3CDTF">2025-10-15T16:23:39Z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0x0101006E0A1F0F6F975947BA6B1FD57D7E194C</vt:lpwstr>
  </property>
</Properties>
</file>